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</p:sldMasterIdLst>
  <p:notesMasterIdLst>
    <p:notesMasterId r:id="rId87"/>
  </p:notesMasterIdLst>
  <p:sldIdLst>
    <p:sldId id="306" r:id="rId3"/>
    <p:sldId id="310" r:id="rId4"/>
    <p:sldId id="353" r:id="rId5"/>
    <p:sldId id="355" r:id="rId6"/>
    <p:sldId id="356" r:id="rId7"/>
    <p:sldId id="359" r:id="rId8"/>
    <p:sldId id="357" r:id="rId9"/>
    <p:sldId id="360" r:id="rId10"/>
    <p:sldId id="358" r:id="rId11"/>
    <p:sldId id="403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70" r:id="rId21"/>
    <p:sldId id="369" r:id="rId22"/>
    <p:sldId id="371" r:id="rId23"/>
    <p:sldId id="373" r:id="rId24"/>
    <p:sldId id="372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4" r:id="rId36"/>
    <p:sldId id="392" r:id="rId37"/>
    <p:sldId id="393" r:id="rId38"/>
    <p:sldId id="390" r:id="rId39"/>
    <p:sldId id="391" r:id="rId40"/>
    <p:sldId id="395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354" r:id="rId49"/>
    <p:sldId id="311" r:id="rId50"/>
    <p:sldId id="375" r:id="rId51"/>
    <p:sldId id="374" r:id="rId52"/>
    <p:sldId id="312" r:id="rId53"/>
    <p:sldId id="313" r:id="rId54"/>
    <p:sldId id="319" r:id="rId55"/>
    <p:sldId id="316" r:id="rId56"/>
    <p:sldId id="317" r:id="rId57"/>
    <p:sldId id="318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44" r:id="rId70"/>
    <p:sldId id="345" r:id="rId71"/>
    <p:sldId id="346" r:id="rId72"/>
    <p:sldId id="334" r:id="rId73"/>
    <p:sldId id="335" r:id="rId74"/>
    <p:sldId id="337" r:id="rId75"/>
    <p:sldId id="338" r:id="rId76"/>
    <p:sldId id="341" r:id="rId77"/>
    <p:sldId id="339" r:id="rId78"/>
    <p:sldId id="342" r:id="rId79"/>
    <p:sldId id="347" r:id="rId80"/>
    <p:sldId id="349" r:id="rId81"/>
    <p:sldId id="348" r:id="rId82"/>
    <p:sldId id="376" r:id="rId83"/>
    <p:sldId id="377" r:id="rId84"/>
    <p:sldId id="378" r:id="rId85"/>
    <p:sldId id="379" r:id="rId86"/>
  </p:sldIdLst>
  <p:sldSz cx="9144000" cy="6858000" type="screen4x3"/>
  <p:notesSz cx="6858000" cy="9144000"/>
  <p:embeddedFontLst>
    <p:embeddedFont>
      <p:font typeface="Yoon 블랙핏 77" panose="02000503000000020003" pitchFamily="2" charset="-127"/>
      <p:regular r:id="rId88"/>
    </p:embeddedFont>
    <p:embeddedFont>
      <p:font typeface="Yoon 윤고딕 520_TT" panose="020B0600000101010101" charset="-127"/>
      <p:regular r:id="rId89"/>
    </p:embeddedFont>
    <p:embeddedFont>
      <p:font typeface="Cambria Math" panose="02040503050406030204" pitchFamily="18" charset="0"/>
      <p:regular r:id="rId90"/>
    </p:embeddedFont>
    <p:embeddedFont>
      <p:font typeface="맑은 고딕" panose="020B0503020000020004" pitchFamily="50" charset="-127"/>
      <p:regular r:id="rId91"/>
      <p:bold r:id="rId92"/>
    </p:embeddedFont>
    <p:embeddedFont>
      <p:font typeface="Meiryo UI" panose="020B0604030504040204" pitchFamily="34" charset="-128"/>
      <p:regular r:id="rId93"/>
      <p:italic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9061"/>
    <a:srgbClr val="272123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7362" autoAdjust="0"/>
  </p:normalViewPr>
  <p:slideViewPr>
    <p:cSldViewPr>
      <p:cViewPr varScale="1">
        <p:scale>
          <a:sx n="106" d="100"/>
          <a:sy n="106" d="100"/>
        </p:scale>
        <p:origin x="140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49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font" Target="fonts/font2.fntdata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3.fntdata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6.fntdata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7.fntdata"/><Relationship Id="rId9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DD1EB-7CF1-4E40-B0C6-25492DC1909D}" type="datetimeFigureOut">
              <a:rPr lang="ko-KR" altLang="en-US" smtClean="0"/>
              <a:pPr/>
              <a:t>2017-06-28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5AC34-70D3-427C-AC8A-5B0CAF7154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85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" y="-27384"/>
            <a:ext cx="9144000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9552" y="1915299"/>
            <a:ext cx="8280920" cy="1143000"/>
          </a:xfrm>
          <a:ln>
            <a:noFill/>
          </a:ln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sz="4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Title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5977618" y="5661248"/>
            <a:ext cx="2839144" cy="74110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r>
              <a:rPr lang="en-US" altLang="ko-KR" sz="1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|  </a:t>
            </a:r>
            <a:r>
              <a:rPr lang="ko-KR" altLang="en-US" sz="1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고려대학교  산업경영공학과</a:t>
            </a:r>
            <a:endParaRPr lang="en-US" altLang="ko-KR" sz="1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  <a:p>
            <a:r>
              <a:rPr lang="en-US" altLang="ko-KR" sz="18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|  </a:t>
            </a:r>
            <a:r>
              <a:rPr lang="ko-KR" altLang="en-US" sz="18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서덕성</a:t>
            </a:r>
            <a:endParaRPr lang="en-US" altLang="ko-KR" sz="18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8100392" y="6687278"/>
            <a:ext cx="1378496" cy="196131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lang="ko-KR" altLang="en-US" sz="700" kern="12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en-US" altLang="ko-KR" sz="700" b="0" i="0" u="none" strike="noStrike" kern="1200" cap="none" spc="0" normalizeH="0" baseline="0" noProof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 / 85</a:t>
            </a:r>
            <a:endParaRPr kumimoji="0" lang="en-US" altLang="en-US" sz="7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254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27384"/>
            <a:ext cx="9144000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611560" y="2827989"/>
            <a:ext cx="1900174" cy="1143000"/>
          </a:xfrm>
          <a:ln>
            <a:noFill/>
          </a:ln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sz="4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317032" y="2615886"/>
            <a:ext cx="5472608" cy="2160587"/>
          </a:xfrm>
        </p:spPr>
        <p:txBody>
          <a:bodyPr>
            <a:normAutofit/>
          </a:bodyPr>
          <a:lstStyle>
            <a:lvl1pPr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8100392" y="6687278"/>
            <a:ext cx="1378496" cy="196131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lang="ko-KR" altLang="en-US" sz="700" kern="12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en-US" altLang="ko-KR" sz="700" b="0" i="0" u="none" strike="noStrike" kern="1200" cap="none" spc="0" normalizeH="0" baseline="0" noProof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 / 85</a:t>
            </a:r>
            <a:endParaRPr kumimoji="0" lang="en-US" altLang="en-US" sz="7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35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08520" y="-99392"/>
            <a:ext cx="9433048" cy="70567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4006230" y="3058447"/>
            <a:ext cx="1131540" cy="74110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solidFill>
                  <a:schemeClr val="bg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간지</a:t>
            </a:r>
            <a:endParaRPr lang="en-US" altLang="ko-KR" dirty="0"/>
          </a:p>
          <a:p>
            <a:pPr lvl="0"/>
            <a:r>
              <a:rPr lang="en-US" altLang="ko-KR" dirty="0" err="1"/>
              <a:t>Ganji</a:t>
            </a:r>
            <a:endParaRPr lang="ko-KR" altLang="en-US" dirty="0"/>
          </a:p>
        </p:txBody>
      </p:sp>
      <p:sp>
        <p:nvSpPr>
          <p:cNvPr id="4" name="슬라이드 번호 개체 틀 4"/>
          <p:cNvSpPr txBox="1">
            <a:spLocks/>
          </p:cNvSpPr>
          <p:nvPr userDrawn="1"/>
        </p:nvSpPr>
        <p:spPr>
          <a:xfrm>
            <a:off x="8100392" y="6687278"/>
            <a:ext cx="1378496" cy="196131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lang="ko-KR" altLang="en-US" sz="700" kern="12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en-US" altLang="ko-KR" sz="700" b="0" i="0" u="none" strike="noStrike" kern="1200" cap="none" spc="0" normalizeH="0" baseline="0" noProof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 / 85</a:t>
            </a:r>
            <a:endParaRPr kumimoji="0" lang="en-US" altLang="en-US" sz="7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81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 flipH="1">
            <a:off x="-108520" y="620688"/>
            <a:ext cx="10087884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683568" y="620688"/>
            <a:ext cx="0" cy="648072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22329" y="700494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9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22329" y="1145551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3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122329" y="1637671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34" name="텍스트 개체 틀 2"/>
          <p:cNvSpPr>
            <a:spLocks noGrp="1"/>
          </p:cNvSpPr>
          <p:nvPr>
            <p:ph type="body" sz="quarter" idx="16" hasCustomPrompt="1"/>
          </p:nvPr>
        </p:nvSpPr>
        <p:spPr>
          <a:xfrm>
            <a:off x="113641" y="2112329"/>
            <a:ext cx="483255" cy="311904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7503" y="72008"/>
            <a:ext cx="8928991" cy="476672"/>
          </a:xfrm>
        </p:spPr>
        <p:txBody>
          <a:bodyPr>
            <a:noAutofit/>
          </a:bodyPr>
          <a:lstStyle>
            <a:lvl1pPr algn="l">
              <a:defRPr sz="3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869654" y="711325"/>
            <a:ext cx="8166841" cy="5925810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Font typeface="Wingdings" panose="05000000000000000000" pitchFamily="2" charset="2"/>
              <a:buChar char="v"/>
              <a:defRPr sz="2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 marL="7429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buClr>
                <a:schemeClr val="tx1"/>
              </a:buClr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buClr>
                <a:schemeClr val="tx1"/>
              </a:buCl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3" name="직사각형 42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11" name="슬라이드 번호 개체 틀 4"/>
          <p:cNvSpPr txBox="1">
            <a:spLocks/>
          </p:cNvSpPr>
          <p:nvPr userDrawn="1"/>
        </p:nvSpPr>
        <p:spPr>
          <a:xfrm>
            <a:off x="8100392" y="6687278"/>
            <a:ext cx="1378496" cy="196131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lang="ko-KR" altLang="en-US" sz="700" kern="12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en-US" altLang="ko-KR" sz="700" b="0" i="0" u="none" strike="noStrike" kern="1200" cap="none" spc="0" normalizeH="0" baseline="0" noProof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 / 85</a:t>
            </a:r>
            <a:endParaRPr kumimoji="0" lang="en-US" altLang="en-US" sz="7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63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2757917" y="1642448"/>
            <a:ext cx="1110487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Planning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512455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822048" y="1322987"/>
            <a:ext cx="238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너무나 중요한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청중과의 </a:t>
            </a:r>
            <a:r>
              <a:rPr lang="ko-KR" altLang="en-US" sz="3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눈맞춤</a:t>
            </a:r>
            <a:endParaRPr lang="en-US" altLang="ko-KR" sz="3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9" name="갈매기형 수장 18"/>
          <p:cNvSpPr/>
          <p:nvPr userDrawn="1"/>
        </p:nvSpPr>
        <p:spPr>
          <a:xfrm>
            <a:off x="1623307" y="14152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갈매기형 수장 19"/>
          <p:cNvSpPr/>
          <p:nvPr userDrawn="1"/>
        </p:nvSpPr>
        <p:spPr>
          <a:xfrm>
            <a:off x="1475656" y="141527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1979712" y="3187716"/>
            <a:ext cx="5472608" cy="261754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2051720" y="2958140"/>
            <a:ext cx="2880320" cy="37785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151917" y="2943933"/>
            <a:ext cx="267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Yoon 윤고딕 520_TT" pitchFamily="18" charset="-127"/>
                <a:ea typeface="Yoon 윤고딕 520_TT" pitchFamily="18" charset="-127"/>
              </a:rPr>
              <a:t>눈맞춤을 하는 법</a:t>
            </a:r>
            <a:endParaRPr lang="en-US" altLang="ko-KR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2334904" y="3542383"/>
            <a:ext cx="4762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첫 시작은 호의적인 인상을 받은 청중과 시작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눈맞춤 하는 시간이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3-5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초 정도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발표장을 몇 개의 영역으로 구분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시선과 몸은 같은 방향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발표장 안의 죽은 물건을 쳐다보지 않는다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5" name="슬라이드 번호 개체 틀 4"/>
          <p:cNvSpPr txBox="1">
            <a:spLocks/>
          </p:cNvSpPr>
          <p:nvPr userDrawn="1"/>
        </p:nvSpPr>
        <p:spPr>
          <a:xfrm>
            <a:off x="8100392" y="6687278"/>
            <a:ext cx="1378496" cy="196131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lang="ko-KR" altLang="en-US" sz="700" kern="12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en-US" altLang="ko-KR" sz="700" b="0" i="0" u="none" strike="noStrike" kern="1200" cap="none" spc="0" normalizeH="0" baseline="0" noProof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 / 10</a:t>
            </a:r>
            <a:endParaRPr kumimoji="0" lang="en-US" altLang="en-US" sz="7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66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27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6416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슬라이드 번호 개체 틀 4"/>
          <p:cNvSpPr txBox="1">
            <a:spLocks/>
          </p:cNvSpPr>
          <p:nvPr userDrawn="1"/>
        </p:nvSpPr>
        <p:spPr>
          <a:xfrm>
            <a:off x="8100392" y="6687278"/>
            <a:ext cx="1378496" cy="196131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1" hangingPunct="1">
              <a:defRPr lang="ko-KR" altLang="en-US" sz="700" kern="120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en-US" altLang="ko-KR" sz="700" b="0" i="0" u="none" strike="noStrike" kern="1200" cap="none" spc="0" normalizeH="0" baseline="0" noProof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 / 50</a:t>
            </a:r>
            <a:endParaRPr kumimoji="0" lang="en-US" altLang="en-US" sz="7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4" r:id="rId3"/>
    <p:sldLayoutId id="2147483651" r:id="rId4"/>
    <p:sldLayoutId id="2147483655" r:id="rId5"/>
    <p:sldLayoutId id="2147483657" r:id="rId6"/>
    <p:sldLayoutId id="2147483658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6709144"/>
            <a:ext cx="9143999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KOREA Univ. DSBA LAB.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" y="-27384"/>
            <a:ext cx="9144000" cy="15073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539552" y="1915299"/>
            <a:ext cx="8280920" cy="1143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j-cs"/>
              </a:rPr>
              <a:t>Title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텍스트 개체 틀 2"/>
          <p:cNvSpPr txBox="1">
            <a:spLocks/>
          </p:cNvSpPr>
          <p:nvPr userDrawn="1"/>
        </p:nvSpPr>
        <p:spPr>
          <a:xfrm>
            <a:off x="5977618" y="5661248"/>
            <a:ext cx="2839144" cy="741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>
              <a:defRPr sz="16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4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>
              <a:defRPr sz="1200"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| 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고려대학교  산업경영공학과</a:t>
            </a:r>
            <a:endParaRPr kumimoji="0" lang="en-US" altLang="ko-KR" sz="1800" b="0" i="0" u="none" strike="noStrike" kern="1200" cap="none" spc="0" normalizeH="0" baseline="0" noProof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|  </a:t>
            </a:r>
            <a:r>
              <a:rPr kumimoji="0" lang="ko-KR" altLang="en-US" sz="1800" b="0" i="0" u="none" strike="noStrike" kern="1200" cap="none" spc="0" normalizeH="0" baseline="0" noProof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rPr>
              <a:t>서덕성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Yoon 블랙핏 77" panose="02000503000000020003" pitchFamily="2" charset="-127"/>
              <a:ea typeface="Yoon 블랙핏 77" panose="02000503000000020003" pitchFamily="2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" Type="http://schemas.openxmlformats.org/officeDocument/2006/relationships/image" Target="../media/image22.jpe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://web.stanford.edu/~yukez/visual7w.html" TargetMode="External"/><Relationship Id="rId3" Type="http://schemas.openxmlformats.org/officeDocument/2006/relationships/hyperlink" Target="http://www.visualqa.org/" TargetMode="External"/><Relationship Id="rId7" Type="http://schemas.openxmlformats.org/officeDocument/2006/relationships/hyperlink" Target="http://tamaraberg.com/visualmadlibs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https://www.mpi-inf.mpg.de/departments/computer-vision-and-multimodal-computing/research/vision-and-language/visual-turing-challeng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915298"/>
            <a:ext cx="8280920" cy="2017757"/>
          </a:xfrm>
        </p:spPr>
        <p:txBody>
          <a:bodyPr>
            <a:normAutofit/>
          </a:bodyPr>
          <a:lstStyle/>
          <a:p>
            <a:r>
              <a:rPr lang="en-US" altLang="ko-KR" dirty="0"/>
              <a:t>Visual Q&amp;A</a:t>
            </a:r>
            <a:br>
              <a:rPr lang="en-US" altLang="ko-KR" dirty="0"/>
            </a:br>
            <a:r>
              <a:rPr lang="en-US" altLang="ko-KR" dirty="0"/>
              <a:t>Reinforcement Learning</a:t>
            </a:r>
            <a:br>
              <a:rPr lang="en-US" altLang="ko-KR" dirty="0"/>
            </a:br>
            <a:r>
              <a:rPr lang="en-US" altLang="ko-KR" sz="2400" dirty="0"/>
              <a:t>Model-Free Prediction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| </a:t>
            </a:r>
            <a:r>
              <a:rPr lang="ko-KR" altLang="en-US" dirty="0"/>
              <a:t>고려대학교 산업경영공학과</a:t>
            </a:r>
            <a:endParaRPr lang="en-US" altLang="ko-KR" dirty="0"/>
          </a:p>
          <a:p>
            <a:r>
              <a:rPr lang="en-US" altLang="ko-KR" dirty="0"/>
              <a:t>| </a:t>
            </a:r>
            <a:r>
              <a:rPr lang="ko-KR" altLang="en-US" dirty="0"/>
              <a:t>서덕성 </a:t>
            </a:r>
          </a:p>
        </p:txBody>
      </p:sp>
    </p:spTree>
    <p:extLst>
      <p:ext uri="{BB962C8B-B14F-4D97-AF65-F5344CB8AC3E}">
        <p14:creationId xmlns:p14="http://schemas.microsoft.com/office/powerpoint/2010/main" val="3455363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Visual </a:t>
            </a:r>
            <a:r>
              <a:rPr lang="en-US" altLang="ko-KR" b="1" dirty="0" err="1"/>
              <a:t>QnA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952106" y="720942"/>
            <a:ext cx="8166841" cy="5925810"/>
          </a:xfrm>
        </p:spPr>
        <p:txBody>
          <a:bodyPr/>
          <a:lstStyle/>
          <a:p>
            <a:r>
              <a:rPr lang="en-US" altLang="ko-KR" dirty="0"/>
              <a:t>Dataset and Problem definition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85F8F7-D222-4603-8269-2A37CF5E86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64834"/>
          <a:stretch/>
        </p:blipFill>
        <p:spPr>
          <a:xfrm>
            <a:off x="1309366" y="4797152"/>
            <a:ext cx="7452320" cy="14823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5963D1-95BE-44A5-857B-95C20DF684C5}"/>
              </a:ext>
            </a:extLst>
          </p:cNvPr>
          <p:cNvSpPr/>
          <p:nvPr/>
        </p:nvSpPr>
        <p:spPr>
          <a:xfrm>
            <a:off x="1403648" y="5373216"/>
            <a:ext cx="4752528" cy="9062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F4B3F-8429-4B9B-9BD5-DE786656532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3617" y="2144730"/>
            <a:ext cx="8230027" cy="236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06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Tasks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Weakly-supervised learning to count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Natural Language Understanding.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Extracting operation and inputs from question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68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on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dataset at the same time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decrease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due to more candidates for answer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Some images might have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one answer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according to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7D2F9-E084-48EC-9659-175A379FFA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9654" y="5013176"/>
            <a:ext cx="8100392" cy="1141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62D572-795B-4CF9-AB2E-29B1AC7DEBF3}"/>
              </a:ext>
            </a:extLst>
          </p:cNvPr>
          <p:cNvSpPr txBox="1"/>
          <p:nvPr/>
        </p:nvSpPr>
        <p:spPr>
          <a:xfrm>
            <a:off x="2376361" y="3896230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Object classification: </a:t>
            </a:r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Action classification: </a:t>
            </a:r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2" descr="http://www.movewellfit.com/wp-content/uploads/2015/07/jumping.jpg">
            <a:extLst>
              <a:ext uri="{FF2B5EF4-FFF2-40B4-BE49-F238E27FC236}">
                <a16:creationId xmlns:a16="http://schemas.microsoft.com/office/drawing/2014/main" id="{0F954BCA-E65D-45B9-82AF-E7C542DA8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140968"/>
            <a:ext cx="1146688" cy="14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7B9D21-1AFC-4628-9FAA-C85CC1B3439F}"/>
              </a:ext>
            </a:extLst>
          </p:cNvPr>
          <p:cNvSpPr txBox="1"/>
          <p:nvPr/>
        </p:nvSpPr>
        <p:spPr>
          <a:xfrm>
            <a:off x="2361603" y="3222823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this?: </a:t>
            </a:r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she doing?: </a:t>
            </a:r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8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Relation between classification and yes/no question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Standard classification :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input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output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Yes/No classification :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input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yes/no output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If we regard two task separately,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might need more data, more parameter</a:t>
            </a:r>
          </a:p>
          <a:p>
            <a:pPr lvl="2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15" name="Picture 2" descr="http://assets.worldwildlife.org/photos/1139/images/carousel_small/elephants_8.1.2012_whytheymatter1_HI_247511.jpg?1345586857">
            <a:extLst>
              <a:ext uri="{FF2B5EF4-FFF2-40B4-BE49-F238E27FC236}">
                <a16:creationId xmlns:a16="http://schemas.microsoft.com/office/drawing/2014/main" id="{D4EEACCA-8484-4534-9ACB-36738CFE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73016"/>
            <a:ext cx="2480166" cy="18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9EE1D-EFFC-4141-9740-DE2D80557D6F}"/>
              </a:ext>
            </a:extLst>
          </p:cNvPr>
          <p:cNvSpPr txBox="1"/>
          <p:nvPr/>
        </p:nvSpPr>
        <p:spPr>
          <a:xfrm>
            <a:off x="5868144" y="5428121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this? </a:t>
            </a:r>
            <a:r>
              <a:rPr lang="en-US" altLang="ko-K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 this Elephant? </a:t>
            </a:r>
            <a:r>
              <a:rPr lang="en-US" altLang="ko-K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54979C-378B-4C50-9078-301974E1C51F}"/>
              </a:ext>
            </a:extLst>
          </p:cNvPr>
          <p:cNvSpPr/>
          <p:nvPr/>
        </p:nvSpPr>
        <p:spPr>
          <a:xfrm>
            <a:off x="1253712" y="4720791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http://assets.worldwildlife.org/photos/1139/images/carousel_small/elephants_8.1.2012_whytheymatter1_HI_247511.jpg?1345586857">
            <a:extLst>
              <a:ext uri="{FF2B5EF4-FFF2-40B4-BE49-F238E27FC236}">
                <a16:creationId xmlns:a16="http://schemas.microsoft.com/office/drawing/2014/main" id="{DFAA8E1B-3D0E-4528-A8FD-E4D16ADD1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18" y="5543079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0AFA2E81-4D98-45A1-980F-9A7FE7AF6560}"/>
              </a:ext>
            </a:extLst>
          </p:cNvPr>
          <p:cNvSpPr/>
          <p:nvPr/>
        </p:nvSpPr>
        <p:spPr>
          <a:xfrm rot="-5400000">
            <a:off x="1861908" y="3942257"/>
            <a:ext cx="181541" cy="1231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53369-FE02-4426-89F3-A53511ADCE8F}"/>
              </a:ext>
            </a:extLst>
          </p:cNvPr>
          <p:cNvSpPr txBox="1"/>
          <p:nvPr/>
        </p:nvSpPr>
        <p:spPr>
          <a:xfrm>
            <a:off x="1306328" y="3716657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250FE3-02EA-4FAB-AE45-72F8D2ECD42F}"/>
              </a:ext>
            </a:extLst>
          </p:cNvPr>
          <p:cNvSpPr/>
          <p:nvPr/>
        </p:nvSpPr>
        <p:spPr>
          <a:xfrm>
            <a:off x="3297675" y="4565410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yes/no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17047448-B4CD-4FA0-949C-FC8CC8A0B600}"/>
              </a:ext>
            </a:extLst>
          </p:cNvPr>
          <p:cNvSpPr/>
          <p:nvPr/>
        </p:nvSpPr>
        <p:spPr>
          <a:xfrm rot="-5400000">
            <a:off x="3890464" y="4115319"/>
            <a:ext cx="181540" cy="56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9E98-F8D6-4E63-AA94-4CBB840E715E}"/>
              </a:ext>
            </a:extLst>
          </p:cNvPr>
          <p:cNvSpPr txBox="1"/>
          <p:nvPr/>
        </p:nvSpPr>
        <p:spPr>
          <a:xfrm>
            <a:off x="3742164" y="5233173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 descr="http://assets.worldwildlife.org/photos/1139/images/carousel_small/elephants_8.1.2012_whytheymatter1_HI_247511.jpg?1345586857">
            <a:extLst>
              <a:ext uri="{FF2B5EF4-FFF2-40B4-BE49-F238E27FC236}">
                <a16:creationId xmlns:a16="http://schemas.microsoft.com/office/drawing/2014/main" id="{DE3345F9-BA7D-4846-8F53-CEE66C3FA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770" y="5529030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84329B-382D-4EF7-8C2B-E70FA9B5EE48}"/>
              </a:ext>
            </a:extLst>
          </p:cNvPr>
          <p:cNvSpPr txBox="1"/>
          <p:nvPr/>
        </p:nvSpPr>
        <p:spPr>
          <a:xfrm>
            <a:off x="3673456" y="3975300"/>
            <a:ext cx="615553" cy="3852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b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DC54897A-35C8-4170-8687-9E9EDBDFA2BA}"/>
              </a:ext>
            </a:extLst>
          </p:cNvPr>
          <p:cNvSpPr/>
          <p:nvPr/>
        </p:nvSpPr>
        <p:spPr>
          <a:xfrm rot="5400000">
            <a:off x="1837025" y="5086017"/>
            <a:ext cx="180100" cy="691814"/>
          </a:xfrm>
          <a:prstGeom prst="leftBrace">
            <a:avLst>
              <a:gd name="adj1" fmla="val 1327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CF63EF21-5467-481D-A3B8-4E786FCC5B5E}"/>
              </a:ext>
            </a:extLst>
          </p:cNvPr>
          <p:cNvSpPr/>
          <p:nvPr/>
        </p:nvSpPr>
        <p:spPr>
          <a:xfrm rot="5400000">
            <a:off x="3873066" y="4349027"/>
            <a:ext cx="216332" cy="1890566"/>
          </a:xfrm>
          <a:prstGeom prst="leftBrace">
            <a:avLst>
              <a:gd name="adj1" fmla="val 165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5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869654" y="692696"/>
            <a:ext cx="8166841" cy="592581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Zero shot learning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Real world Image QA contains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many classes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Could we generalize more with finite number of labeled data?</a:t>
            </a: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8" name="Picture 14" descr="http://static1.shop033.com/resources/18/160536/picture/F0/85926128.jpg">
            <a:extLst>
              <a:ext uri="{FF2B5EF4-FFF2-40B4-BE49-F238E27FC236}">
                <a16:creationId xmlns:a16="http://schemas.microsoft.com/office/drawing/2014/main" id="{194E3895-0BBF-42EB-8FD8-E0037A3FE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71" y="3422042"/>
            <a:ext cx="895598" cy="11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http://lovemeow.com/wp-content/uploads/2012/05/kitty21.jpg">
            <a:extLst>
              <a:ext uri="{FF2B5EF4-FFF2-40B4-BE49-F238E27FC236}">
                <a16:creationId xmlns:a16="http://schemas.microsoft.com/office/drawing/2014/main" id="{216FB15E-6AF3-4C1B-83AA-ED9B317B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47" y="4460353"/>
            <a:ext cx="1208908" cy="8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dogbreedplus.com/images/puredogss.png">
            <a:extLst>
              <a:ext uri="{FF2B5EF4-FFF2-40B4-BE49-F238E27FC236}">
                <a16:creationId xmlns:a16="http://schemas.microsoft.com/office/drawing/2014/main" id="{496DC9CD-D637-42FE-A7FE-B5997731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85" y="3493949"/>
            <a:ext cx="1134594" cy="11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shakacity.com/sites/default/files/dog_0.jpg">
            <a:extLst>
              <a:ext uri="{FF2B5EF4-FFF2-40B4-BE49-F238E27FC236}">
                <a16:creationId xmlns:a16="http://schemas.microsoft.com/office/drawing/2014/main" id="{029D2403-2A9E-47DD-B954-EBBA89684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94" y="4599322"/>
            <a:ext cx="979954" cy="73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http://www.harunyahya.com/image/world_of_animals/bear_01.jpg">
            <a:extLst>
              <a:ext uri="{FF2B5EF4-FFF2-40B4-BE49-F238E27FC236}">
                <a16:creationId xmlns:a16="http://schemas.microsoft.com/office/drawing/2014/main" id="{949663E0-369A-48EC-A500-2423BA2B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19" y="5249552"/>
            <a:ext cx="951733" cy="8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http://cwf-fcf.org/assets/images/resources/newsletters/wildlife-update/2009/sep09/black-bear-480.jpg">
            <a:extLst>
              <a:ext uri="{FF2B5EF4-FFF2-40B4-BE49-F238E27FC236}">
                <a16:creationId xmlns:a16="http://schemas.microsoft.com/office/drawing/2014/main" id="{ED7816E0-A4F8-4DD9-882E-470AAA23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258" y="5303711"/>
            <a:ext cx="1093508" cy="7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2" descr="http://www.penguins-world.com/wp-content/uploads/king-penguins-on-the-beach.jpg">
            <a:extLst>
              <a:ext uri="{FF2B5EF4-FFF2-40B4-BE49-F238E27FC236}">
                <a16:creationId xmlns:a16="http://schemas.microsoft.com/office/drawing/2014/main" id="{B1FF1D29-B8E5-421B-A82F-B8CFE5D0E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68" y="5160386"/>
            <a:ext cx="1446202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4" descr="https://upload.wikimedia.org/wikipedia/commons/0/07/Emperor_Penguin_Manchot_empereur.jpg">
            <a:extLst>
              <a:ext uri="{FF2B5EF4-FFF2-40B4-BE49-F238E27FC236}">
                <a16:creationId xmlns:a16="http://schemas.microsoft.com/office/drawing/2014/main" id="{FF0D5FE7-8915-41AA-82DF-F4E9C04F0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79" y="4519631"/>
            <a:ext cx="890307" cy="9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BAF5FDC-E85D-48C7-8559-3871CA85E6F1}"/>
              </a:ext>
            </a:extLst>
          </p:cNvPr>
          <p:cNvSpPr txBox="1"/>
          <p:nvPr/>
        </p:nvSpPr>
        <p:spPr>
          <a:xfrm>
            <a:off x="3058270" y="3422042"/>
            <a:ext cx="5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F35257-080F-4302-8A2D-1C26D6B6628E}"/>
              </a:ext>
            </a:extLst>
          </p:cNvPr>
          <p:cNvSpPr txBox="1"/>
          <p:nvPr/>
        </p:nvSpPr>
        <p:spPr>
          <a:xfrm>
            <a:off x="1286685" y="3326735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dogs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0B037-3610-4898-A45C-629976A910DE}"/>
              </a:ext>
            </a:extLst>
          </p:cNvPr>
          <p:cNvSpPr txBox="1"/>
          <p:nvPr/>
        </p:nvSpPr>
        <p:spPr>
          <a:xfrm>
            <a:off x="3093257" y="439202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0E88B8-A682-4EFF-A717-0B1954AAFEAC}"/>
              </a:ext>
            </a:extLst>
          </p:cNvPr>
          <p:cNvSpPr txBox="1"/>
          <p:nvPr/>
        </p:nvSpPr>
        <p:spPr>
          <a:xfrm>
            <a:off x="2506175" y="473223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350A4E-77F7-4367-AFE6-D49B87626A9F}"/>
              </a:ext>
            </a:extLst>
          </p:cNvPr>
          <p:cNvSpPr txBox="1"/>
          <p:nvPr/>
        </p:nvSpPr>
        <p:spPr>
          <a:xfrm>
            <a:off x="2632009" y="523447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bears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193B71-83EE-4617-896E-E52DA5AF8330}"/>
              </a:ext>
            </a:extLst>
          </p:cNvPr>
          <p:cNvSpPr txBox="1"/>
          <p:nvPr/>
        </p:nvSpPr>
        <p:spPr>
          <a:xfrm>
            <a:off x="1501505" y="571298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14F6A5-A1E9-4A27-BADA-F75ED24673D5}"/>
              </a:ext>
            </a:extLst>
          </p:cNvPr>
          <p:cNvSpPr txBox="1"/>
          <p:nvPr/>
        </p:nvSpPr>
        <p:spPr>
          <a:xfrm>
            <a:off x="1124511" y="5127226"/>
            <a:ext cx="10811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penguin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E1825D-EC06-48B3-8B23-7D084C8CB52D}"/>
              </a:ext>
            </a:extLst>
          </p:cNvPr>
          <p:cNvSpPr txBox="1"/>
          <p:nvPr/>
        </p:nvSpPr>
        <p:spPr>
          <a:xfrm>
            <a:off x="4572000" y="608400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these penguin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0" descr="http://www.jukani.co.za/userfiles/article/grp9/cat12.jpg">
            <a:extLst>
              <a:ext uri="{FF2B5EF4-FFF2-40B4-BE49-F238E27FC236}">
                <a16:creationId xmlns:a16="http://schemas.microsoft.com/office/drawing/2014/main" id="{71E63B67-E29C-4995-95AE-D8FD1B67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71" y="5188186"/>
            <a:ext cx="1410260" cy="9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5095DA-7E07-4149-B406-D58FA0584E4D}"/>
              </a:ext>
            </a:extLst>
          </p:cNvPr>
          <p:cNvSpPr txBox="1"/>
          <p:nvPr/>
        </p:nvSpPr>
        <p:spPr>
          <a:xfrm>
            <a:off x="7017071" y="608400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kittie</a:t>
            </a:r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모서리가 둥근 직사각형 7">
            <a:extLst>
              <a:ext uri="{FF2B5EF4-FFF2-40B4-BE49-F238E27FC236}">
                <a16:creationId xmlns:a16="http://schemas.microsoft.com/office/drawing/2014/main" id="{9644813A-3A6D-4977-AE84-27A1B0526A49}"/>
              </a:ext>
            </a:extLst>
          </p:cNvPr>
          <p:cNvSpPr/>
          <p:nvPr/>
        </p:nvSpPr>
        <p:spPr>
          <a:xfrm>
            <a:off x="1014839" y="3292803"/>
            <a:ext cx="3269129" cy="28725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51A1B6-3F69-4878-A42F-5392503AB1F8}"/>
              </a:ext>
            </a:extLst>
          </p:cNvPr>
          <p:cNvGrpSpPr/>
          <p:nvPr/>
        </p:nvGrpSpPr>
        <p:grpSpPr>
          <a:xfrm>
            <a:off x="5868144" y="2132856"/>
            <a:ext cx="2435891" cy="2748094"/>
            <a:chOff x="6580095" y="1719732"/>
            <a:chExt cx="2435891" cy="2748094"/>
          </a:xfrm>
        </p:grpSpPr>
        <p:pic>
          <p:nvPicPr>
            <p:cNvPr id="48" name="Picture 26" descr="http://exmoorpet.com/wp-content/uploads/2012/08/cat.png">
              <a:extLst>
                <a:ext uri="{FF2B5EF4-FFF2-40B4-BE49-F238E27FC236}">
                  <a16:creationId xmlns:a16="http://schemas.microsoft.com/office/drawing/2014/main" id="{DE7A4CB9-2060-43AC-8728-D60FED770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393" y="1753612"/>
              <a:ext cx="706958" cy="1160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8" descr="https://www.petfinder.com/wp-content/uploads/2012/11/140272627-grooming-needs-senior-cat-632x475.jpg">
              <a:extLst>
                <a:ext uri="{FF2B5EF4-FFF2-40B4-BE49-F238E27FC236}">
                  <a16:creationId xmlns:a16="http://schemas.microsoft.com/office/drawing/2014/main" id="{4A51E21A-3CB8-480F-A09F-934444154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31" y="2841193"/>
              <a:ext cx="679419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0" descr="http://pngimg.com/upload/cat_PNG1631.png">
              <a:extLst>
                <a:ext uri="{FF2B5EF4-FFF2-40B4-BE49-F238E27FC236}">
                  <a16:creationId xmlns:a16="http://schemas.microsoft.com/office/drawing/2014/main" id="{A5FDBB37-E9DC-4569-A45D-73F1AEAB6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11" y="2528222"/>
              <a:ext cx="1021914" cy="1018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2" descr="http://www.projectpawsitive.com/wp-content/uploads/2013/08/CAt_No-Background1.png">
              <a:extLst>
                <a:ext uri="{FF2B5EF4-FFF2-40B4-BE49-F238E27FC236}">
                  <a16:creationId xmlns:a16="http://schemas.microsoft.com/office/drawing/2014/main" id="{728B1EFA-E8BB-4561-B71F-0C5185921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124" y="1993892"/>
              <a:ext cx="909056" cy="6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4" descr="https://upload.wikimedia.org/wikipedia/commons/thumb/2/22/Turkish_Van_Cat.jpg/700px-Turkish_Van_Cat.jpg">
              <a:extLst>
                <a:ext uri="{FF2B5EF4-FFF2-40B4-BE49-F238E27FC236}">
                  <a16:creationId xmlns:a16="http://schemas.microsoft.com/office/drawing/2014/main" id="{05DA4FA5-93D7-4856-A41F-8DC342AA7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444" y="2776253"/>
              <a:ext cx="739041" cy="8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6" descr="https://s-media-cache-ak0.pinimg.com/736x/d8/7f/0e/d87f0e1ecddb955a74f41e1032a8a136.jpg">
              <a:extLst>
                <a:ext uri="{FF2B5EF4-FFF2-40B4-BE49-F238E27FC236}">
                  <a16:creationId xmlns:a16="http://schemas.microsoft.com/office/drawing/2014/main" id="{148E6285-0075-4E5B-A2C3-B3F625E00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64" y="3325096"/>
              <a:ext cx="561090" cy="72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8" descr="http://www.clker.com/cliparts/1/c/c/f/13902170611226395134cat_png_by_dbszabo1-d3dn2c8.png">
              <a:extLst>
                <a:ext uri="{FF2B5EF4-FFF2-40B4-BE49-F238E27FC236}">
                  <a16:creationId xmlns:a16="http://schemas.microsoft.com/office/drawing/2014/main" id="{9F3F9090-7026-403C-BB80-5707557BB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029" y="3470139"/>
              <a:ext cx="647843" cy="7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2B1E3A1-4521-42E1-AC6F-15F8A8147141}"/>
                </a:ext>
              </a:extLst>
            </p:cNvPr>
            <p:cNvSpPr txBox="1"/>
            <p:nvPr/>
          </p:nvSpPr>
          <p:spPr>
            <a:xfrm>
              <a:off x="7114124" y="1719732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cat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모서리가 둥근 직사각형 36">
              <a:extLst>
                <a:ext uri="{FF2B5EF4-FFF2-40B4-BE49-F238E27FC236}">
                  <a16:creationId xmlns:a16="http://schemas.microsoft.com/office/drawing/2014/main" id="{717095E5-DBF0-4473-B9D2-0EA969821D03}"/>
                </a:ext>
              </a:extLst>
            </p:cNvPr>
            <p:cNvSpPr/>
            <p:nvPr/>
          </p:nvSpPr>
          <p:spPr>
            <a:xfrm>
              <a:off x="6580095" y="1753611"/>
              <a:ext cx="2435891" cy="2714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26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Even in the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image, answer differs according to the question.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This task is different from multi-domain classification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if we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each sub-task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it is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solvable.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 this case even a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sub-task cannot be solved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with simple classification. </a:t>
            </a: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57" name="Picture 2" descr="http://www.featurepics.com/FI/Thumb300/20080807/Cup-Tea-Teapot-Cake-845836.jpg">
            <a:extLst>
              <a:ext uri="{FF2B5EF4-FFF2-40B4-BE49-F238E27FC236}">
                <a16:creationId xmlns:a16="http://schemas.microsoft.com/office/drawing/2014/main" id="{0FA2C2D3-59A6-4823-83C1-02B5694A3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12976"/>
            <a:ext cx="2880320" cy="1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35FDE29-E461-4B54-901B-47DEF442BC62}"/>
              </a:ext>
            </a:extLst>
          </p:cNvPr>
          <p:cNvSpPr txBox="1"/>
          <p:nvPr/>
        </p:nvSpPr>
        <p:spPr>
          <a:xfrm>
            <a:off x="3635896" y="5138485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altLang="ko-K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teapot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366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Lots of questions require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relation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reasoning to answer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Spatial Relation in image QA is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directly related to coordinate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 image.</a:t>
            </a:r>
          </a:p>
          <a:p>
            <a:pPr lvl="2"/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related to object class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object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configurations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of objects etc.</a:t>
            </a: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12" name="Picture 2" descr="http://farm8.staticflickr.com/7091/7277442296_fcc5b2b4e5_z.jpg">
            <a:extLst>
              <a:ext uri="{FF2B5EF4-FFF2-40B4-BE49-F238E27FC236}">
                <a16:creationId xmlns:a16="http://schemas.microsoft.com/office/drawing/2014/main" id="{5A87D8A0-7C90-49DC-A086-DF81BB5C7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01008"/>
            <a:ext cx="2371476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056AEC-72A6-4405-B6BE-E9C949AF2F98}"/>
              </a:ext>
            </a:extLst>
          </p:cNvPr>
          <p:cNvSpPr txBox="1"/>
          <p:nvPr/>
        </p:nvSpPr>
        <p:spPr>
          <a:xfrm>
            <a:off x="5868054" y="527961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the cat?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http://farm2.staticflickr.com/1167/1101701077_7e0a680d7b_z.jpg">
            <a:extLst>
              <a:ext uri="{FF2B5EF4-FFF2-40B4-BE49-F238E27FC236}">
                <a16:creationId xmlns:a16="http://schemas.microsoft.com/office/drawing/2014/main" id="{DA56B42C-C039-4AA0-976B-9532A78E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681" y="4548060"/>
            <a:ext cx="2602907" cy="17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933462-AA53-464F-82E1-AC0E4C494CDC}"/>
              </a:ext>
            </a:extLst>
          </p:cNvPr>
          <p:cNvSpPr txBox="1"/>
          <p:nvPr/>
        </p:nvSpPr>
        <p:spPr>
          <a:xfrm>
            <a:off x="2088673" y="6326667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the bed?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6" descr="http://farm4.staticflickr.com/3675/9196327566_ee2384ee2a_z.jpg">
            <a:extLst>
              <a:ext uri="{FF2B5EF4-FFF2-40B4-BE49-F238E27FC236}">
                <a16:creationId xmlns:a16="http://schemas.microsoft.com/office/drawing/2014/main" id="{951145FE-68F2-4675-8196-3ADA4140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73" y="2443704"/>
            <a:ext cx="2665828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71985F-A8BA-4E04-AE37-85037353A555}"/>
              </a:ext>
            </a:extLst>
          </p:cNvPr>
          <p:cNvSpPr txBox="1"/>
          <p:nvPr/>
        </p:nvSpPr>
        <p:spPr>
          <a:xfrm>
            <a:off x="2033247" y="422231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the horse?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93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[Gupta et al., 2015]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Inferring semantic relations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objects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 new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for this specific is released as well.</a:t>
            </a:r>
          </a:p>
          <a:p>
            <a:pPr lvl="1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18" name="Picture 2" descr="http://www.techtiptricks.com/wp-content/uploads/2013/06/samsung-galaxy-s-3-tricks6.jpg">
            <a:extLst>
              <a:ext uri="{FF2B5EF4-FFF2-40B4-BE49-F238E27FC236}">
                <a16:creationId xmlns:a16="http://schemas.microsoft.com/office/drawing/2014/main" id="{530E5B65-EDE0-402F-B718-73805378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99" y="4581128"/>
            <a:ext cx="2139114" cy="1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373038-35F0-4B6C-A0F7-DC20430151AF}"/>
              </a:ext>
            </a:extLst>
          </p:cNvPr>
          <p:cNvSpPr txBox="1"/>
          <p:nvPr/>
        </p:nvSpPr>
        <p:spPr>
          <a:xfrm>
            <a:off x="2001682" y="615601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the woman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4" descr="http://injuryinchicago.com/wp-content/uploads/2011/06/motorcycle1.jpg">
            <a:extLst>
              <a:ext uri="{FF2B5EF4-FFF2-40B4-BE49-F238E27FC236}">
                <a16:creationId xmlns:a16="http://schemas.microsoft.com/office/drawing/2014/main" id="{4184E8D5-80BB-4B22-8AD4-48BAA33A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53" y="4581128"/>
            <a:ext cx="2799791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E09B8A-2BC5-40AA-820E-525633BAE210}"/>
              </a:ext>
            </a:extLst>
          </p:cNvPr>
          <p:cNvSpPr txBox="1"/>
          <p:nvPr/>
        </p:nvSpPr>
        <p:spPr>
          <a:xfrm>
            <a:off x="5003370" y="61560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6" descr="http://i.imgur.com/zhVxjz1.jpg?1">
            <a:extLst>
              <a:ext uri="{FF2B5EF4-FFF2-40B4-BE49-F238E27FC236}">
                <a16:creationId xmlns:a16="http://schemas.microsoft.com/office/drawing/2014/main" id="{F438EEA7-4E2D-4DAE-8961-4E0DD8C1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2348880"/>
            <a:ext cx="2374165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596FB5-4A24-402A-A988-010F65BD48C6}"/>
              </a:ext>
            </a:extLst>
          </p:cNvPr>
          <p:cNvSpPr txBox="1"/>
          <p:nvPr/>
        </p:nvSpPr>
        <p:spPr>
          <a:xfrm>
            <a:off x="1331640" y="3921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32E0D40-FD89-487B-913F-61846A83E7C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8463" y="2132856"/>
            <a:ext cx="277851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7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Weakly supervised learning to </a:t>
            </a:r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</a:p>
          <a:p>
            <a:pPr lvl="2"/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 could be solved by object detection.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Object detection require bounding box annotation but, there are too many classes in QA task.</a:t>
            </a:r>
          </a:p>
          <a:p>
            <a:pPr lvl="2"/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Weakly supervised detection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is difficult but, weakly supervised learning to count might be easier 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(we only have to count discriminative parts)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17" name="Picture 4" descr="http://farm1.staticflickr.com/25/60324190_e7851e8084_z.jpg">
            <a:extLst>
              <a:ext uri="{FF2B5EF4-FFF2-40B4-BE49-F238E27FC236}">
                <a16:creationId xmlns:a16="http://schemas.microsoft.com/office/drawing/2014/main" id="{E82D73BE-E102-4AB9-9D34-DA497E79B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6" y="3861048"/>
            <a:ext cx="1670148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96BE50-5268-4F7A-9B4A-9A57D16C6E27}"/>
              </a:ext>
            </a:extLst>
          </p:cNvPr>
          <p:cNvSpPr txBox="1"/>
          <p:nvPr/>
        </p:nvSpPr>
        <p:spPr>
          <a:xfrm>
            <a:off x="851808" y="5897701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How many</a:t>
            </a:r>
            <a:r>
              <a:rPr lang="en-US" altLang="ko-KR" dirty="0"/>
              <a:t> people?</a:t>
            </a:r>
            <a:endParaRPr lang="ko-KR" altLang="en-US" dirty="0"/>
          </a:p>
        </p:txBody>
      </p:sp>
      <p:pic>
        <p:nvPicPr>
          <p:cNvPr id="26" name="Picture 6" descr="http://farm9.staticflickr.com/8292/7742604932_4cd303b64a_z.jpg">
            <a:extLst>
              <a:ext uri="{FF2B5EF4-FFF2-40B4-BE49-F238E27FC236}">
                <a16:creationId xmlns:a16="http://schemas.microsoft.com/office/drawing/2014/main" id="{FDE2A091-7FF7-4F37-8B54-12B21586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5" y="3861047"/>
            <a:ext cx="307419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6BBDF9-DAD3-4E7C-B29F-291B504776C0}"/>
              </a:ext>
            </a:extLst>
          </p:cNvPr>
          <p:cNvSpPr txBox="1"/>
          <p:nvPr/>
        </p:nvSpPr>
        <p:spPr>
          <a:xfrm>
            <a:off x="3292055" y="5895602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How many</a:t>
            </a:r>
            <a:r>
              <a:rPr lang="en-US" altLang="ko-KR" dirty="0"/>
              <a:t> dishes?</a:t>
            </a:r>
            <a:endParaRPr lang="ko-KR" altLang="en-US" dirty="0"/>
          </a:p>
        </p:txBody>
      </p:sp>
      <p:pic>
        <p:nvPicPr>
          <p:cNvPr id="28" name="Picture 8" descr="http://farm3.staticflickr.com/2328/2190673231_263ef08a9f_z.jpg">
            <a:extLst>
              <a:ext uri="{FF2B5EF4-FFF2-40B4-BE49-F238E27FC236}">
                <a16:creationId xmlns:a16="http://schemas.microsoft.com/office/drawing/2014/main" id="{AD58FD1E-6C1C-4773-A864-5020A638F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26" y="3864108"/>
            <a:ext cx="2921698" cy="20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F95EDDF-EE97-4290-B107-94795D140D88}"/>
              </a:ext>
            </a:extLst>
          </p:cNvPr>
          <p:cNvSpPr txBox="1"/>
          <p:nvPr/>
        </p:nvSpPr>
        <p:spPr>
          <a:xfrm>
            <a:off x="5964524" y="5895602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How many</a:t>
            </a:r>
            <a:r>
              <a:rPr lang="en-US" altLang="ko-KR" dirty="0"/>
              <a:t> snowboards?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07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If we can solve some Image QA tasks, we should be able to solve their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Otherwise, we have to solve every composition of operations separately. 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We might also need separate dataset for each composition of operations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5" name="Picture 2" descr="http://farm9.staticflickr.com/8249/8653498541_0ca6d569e6_z.jpg">
            <a:extLst>
              <a:ext uri="{FF2B5EF4-FFF2-40B4-BE49-F238E27FC236}">
                <a16:creationId xmlns:a16="http://schemas.microsoft.com/office/drawing/2014/main" id="{6E88699F-5E7B-4FAD-A72E-03FAC6ED7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6" y="3501008"/>
            <a:ext cx="2668496" cy="19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5D2DB0-1E0F-40E6-AF2D-51208C0E2AA1}"/>
              </a:ext>
            </a:extLst>
          </p:cNvPr>
          <p:cNvSpPr txBox="1"/>
          <p:nvPr/>
        </p:nvSpPr>
        <p:spPr>
          <a:xfrm>
            <a:off x="3540342" y="4865721"/>
            <a:ext cx="4799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What the </a:t>
            </a:r>
            <a:r>
              <a:rPr lang="en-US" altLang="ko-KR" sz="2400" dirty="0">
                <a:solidFill>
                  <a:srgbClr val="00B050"/>
                </a:solidFill>
              </a:rPr>
              <a:t>man </a:t>
            </a:r>
            <a:r>
              <a:rPr lang="en-US" altLang="ko-KR" sz="2400" dirty="0">
                <a:solidFill>
                  <a:srgbClr val="00B0F0"/>
                </a:solidFill>
              </a:rPr>
              <a:t>on the </a:t>
            </a:r>
            <a:r>
              <a:rPr lang="en-US" altLang="ko-KR" sz="2400" dirty="0">
                <a:solidFill>
                  <a:srgbClr val="00B050"/>
                </a:solidFill>
              </a:rPr>
              <a:t>horse</a:t>
            </a:r>
            <a:r>
              <a:rPr lang="en-US" altLang="ko-KR" sz="2400" dirty="0">
                <a:solidFill>
                  <a:srgbClr val="00B0F0"/>
                </a:solidFill>
              </a:rPr>
              <a:t> </a:t>
            </a:r>
            <a:r>
              <a:rPr lang="en-US" altLang="ko-KR" sz="2400" dirty="0"/>
              <a:t>is </a:t>
            </a:r>
            <a:r>
              <a:rPr lang="en-US" altLang="ko-KR" sz="2400" dirty="0">
                <a:solidFill>
                  <a:srgbClr val="FF0000"/>
                </a:solidFill>
              </a:rPr>
              <a:t>doing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24C79A-7107-49F4-BABB-26764FCBD3C4}"/>
              </a:ext>
            </a:extLst>
          </p:cNvPr>
          <p:cNvSpPr txBox="1"/>
          <p:nvPr/>
        </p:nvSpPr>
        <p:spPr>
          <a:xfrm>
            <a:off x="3588154" y="3838533"/>
            <a:ext cx="193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reference problem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3A738-4E8F-4A70-8C7B-5CCC5FAEC498}"/>
              </a:ext>
            </a:extLst>
          </p:cNvPr>
          <p:cNvSpPr txBox="1"/>
          <p:nvPr/>
        </p:nvSpPr>
        <p:spPr>
          <a:xfrm>
            <a:off x="3588154" y="4135722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spatial relation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E1FC19-6FC1-4C87-AC43-7EE6BB993FBB}"/>
              </a:ext>
            </a:extLst>
          </p:cNvPr>
          <p:cNvSpPr txBox="1"/>
          <p:nvPr/>
        </p:nvSpPr>
        <p:spPr>
          <a:xfrm>
            <a:off x="3588153" y="4461085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classification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6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Yoon 블랙핏 77" pitchFamily="2" charset="-127"/>
                <a:ea typeface="Yoon 블랙핏 77" pitchFamily="2" charset="-127"/>
              </a:rPr>
              <a:t>INDEX</a:t>
            </a:r>
            <a:endParaRPr lang="ko-KR" altLang="en-US" dirty="0">
              <a:latin typeface="Yoon 블랙핏 77" pitchFamily="2" charset="-127"/>
              <a:ea typeface="Yoon 블랙핏 77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275856" y="2132856"/>
                <a:ext cx="5472608" cy="25079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Visual </a:t>
                </a:r>
                <a:r>
                  <a:rPr lang="en-US" altLang="ko-KR" dirty="0" err="1"/>
                  <a:t>QnA</a:t>
                </a:r>
                <a:endParaRPr lang="en-US" altLang="ko-KR" dirty="0"/>
              </a:p>
              <a:p>
                <a:r>
                  <a:rPr lang="en-US" altLang="ko-KR" dirty="0" err="1"/>
                  <a:t>DPPNet</a:t>
                </a:r>
                <a:endParaRPr lang="en-US" altLang="ko-KR" dirty="0"/>
              </a:p>
              <a:p>
                <a:r>
                  <a:rPr lang="en-US" altLang="ko-KR" dirty="0"/>
                  <a:t>MDP review</a:t>
                </a:r>
              </a:p>
              <a:p>
                <a:r>
                  <a:rPr lang="en-US" altLang="ko-KR" dirty="0"/>
                  <a:t>Model-free Learning introduction</a:t>
                </a:r>
              </a:p>
              <a:p>
                <a:r>
                  <a:rPr lang="en-US" altLang="ko-KR" dirty="0"/>
                  <a:t>Monte-Carlo Learning</a:t>
                </a:r>
              </a:p>
              <a:p>
                <a:r>
                  <a:rPr lang="en-US" altLang="ko-KR" dirty="0"/>
                  <a:t>Temporal-Difference Learning</a:t>
                </a:r>
              </a:p>
              <a:p>
                <a:r>
                  <a:rPr lang="en-US" altLang="ko-KR" dirty="0"/>
                  <a:t>TD(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Compare Method</a:t>
                </a: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275856" y="2132856"/>
                <a:ext cx="5472608" cy="2507924"/>
              </a:xfrm>
              <a:blipFill>
                <a:blip r:embed="rId2" cstate="print"/>
                <a:stretch>
                  <a:fillRect l="-668" t="-2433" b="-1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>
            <a:cxnSpLocks/>
          </p:cNvCxnSpPr>
          <p:nvPr/>
        </p:nvCxnSpPr>
        <p:spPr>
          <a:xfrm>
            <a:off x="2987824" y="2132856"/>
            <a:ext cx="0" cy="250792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013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Operation have to be generalized to any class (object).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Otherwise, we need following number of data for every class (object).</a:t>
            </a:r>
          </a:p>
          <a:p>
            <a:pPr lvl="2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If our model could solve some operation, model could perform that operation to any class (object)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F9A885-F2D9-481B-97DC-2417A09BCC8F}"/>
                  </a:ext>
                </a:extLst>
              </p:cNvPr>
              <p:cNvSpPr txBox="1"/>
              <p:nvPr/>
            </p:nvSpPr>
            <p:spPr>
              <a:xfrm>
                <a:off x="1289504" y="2174667"/>
                <a:ext cx="78190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learn</m:t>
                          </m:r>
                          <m: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  <m: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operation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altLang="ko-KR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ko-KR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solvable</m:t>
                      </m:r>
                      <m:r>
                        <a:rPr lang="en-US" altLang="ko-KR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operations</m:t>
                      </m:r>
                      <m:r>
                        <a:rPr lang="en-US" altLang="ko-KR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7F9A885-F2D9-481B-97DC-2417A09BC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504" y="2174667"/>
                <a:ext cx="7819000" cy="246221"/>
              </a:xfrm>
              <a:prstGeom prst="rect">
                <a:avLst/>
              </a:prstGeom>
              <a:blipFill>
                <a:blip r:embed="rId2" cstate="print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756D4E2-9B76-4EEE-8638-506E69686878}"/>
              </a:ext>
            </a:extLst>
          </p:cNvPr>
          <p:cNvSpPr txBox="1"/>
          <p:nvPr/>
        </p:nvSpPr>
        <p:spPr>
          <a:xfrm>
            <a:off x="2119673" y="4612527"/>
            <a:ext cx="113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3C2E26-2171-49B0-84E8-189BAFF2AE11}"/>
              </a:ext>
            </a:extLst>
          </p:cNvPr>
          <p:cNvSpPr txBox="1"/>
          <p:nvPr/>
        </p:nvSpPr>
        <p:spPr>
          <a:xfrm>
            <a:off x="1808105" y="4815421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EEE01C-A2F7-465A-9E52-83AE641E6E67}"/>
              </a:ext>
            </a:extLst>
          </p:cNvPr>
          <p:cNvSpPr txBox="1"/>
          <p:nvPr/>
        </p:nvSpPr>
        <p:spPr>
          <a:xfrm>
            <a:off x="2830872" y="48167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C44B6-B22B-4932-80CE-7AAE0117343D}"/>
              </a:ext>
            </a:extLst>
          </p:cNvPr>
          <p:cNvSpPr txBox="1"/>
          <p:nvPr/>
        </p:nvSpPr>
        <p:spPr>
          <a:xfrm>
            <a:off x="1904728" y="5035458"/>
            <a:ext cx="80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E6475-5F0C-4AEC-B809-F4070C7C64CE}"/>
              </a:ext>
            </a:extLst>
          </p:cNvPr>
          <p:cNvSpPr txBox="1"/>
          <p:nvPr/>
        </p:nvSpPr>
        <p:spPr>
          <a:xfrm>
            <a:off x="2627674" y="503545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43845B-35FE-40F6-9F79-30D45BB1850B}"/>
              </a:ext>
            </a:extLst>
          </p:cNvPr>
          <p:cNvSpPr txBox="1"/>
          <p:nvPr/>
        </p:nvSpPr>
        <p:spPr>
          <a:xfrm>
            <a:off x="2161086" y="523835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0E077-E935-4EC2-A0BD-8F42C78178DA}"/>
              </a:ext>
            </a:extLst>
          </p:cNvPr>
          <p:cNvSpPr txBox="1"/>
          <p:nvPr/>
        </p:nvSpPr>
        <p:spPr>
          <a:xfrm>
            <a:off x="2871657" y="521802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F50D5C-3443-4C9A-8A44-5714DD6A8307}"/>
              </a:ext>
            </a:extLst>
          </p:cNvPr>
          <p:cNvSpPr txBox="1"/>
          <p:nvPr/>
        </p:nvSpPr>
        <p:spPr>
          <a:xfrm>
            <a:off x="5366833" y="4871921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315D604D-9AC3-47A1-B3CF-5DE15DF6E7FD}"/>
              </a:ext>
            </a:extLst>
          </p:cNvPr>
          <p:cNvSpPr/>
          <p:nvPr/>
        </p:nvSpPr>
        <p:spPr>
          <a:xfrm>
            <a:off x="1789338" y="4565989"/>
            <a:ext cx="2224038" cy="9980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모서리가 둥근 직사각형 12">
            <a:extLst>
              <a:ext uri="{FF2B5EF4-FFF2-40B4-BE49-F238E27FC236}">
                <a16:creationId xmlns:a16="http://schemas.microsoft.com/office/drawing/2014/main" id="{70007A46-BE39-4482-9604-C6248C475542}"/>
              </a:ext>
            </a:extLst>
          </p:cNvPr>
          <p:cNvSpPr/>
          <p:nvPr/>
        </p:nvSpPr>
        <p:spPr>
          <a:xfrm>
            <a:off x="5383327" y="4853317"/>
            <a:ext cx="1178833" cy="3647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859574-21C4-48F0-862C-FEAD950DEAB6}"/>
              </a:ext>
            </a:extLst>
          </p:cNvPr>
          <p:cNvSpPr txBox="1"/>
          <p:nvPr/>
        </p:nvSpPr>
        <p:spPr>
          <a:xfrm>
            <a:off x="1801129" y="42085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403190-ED92-4E68-B183-8C3D2569BC98}"/>
              </a:ext>
            </a:extLst>
          </p:cNvPr>
          <p:cNvSpPr txBox="1"/>
          <p:nvPr/>
        </p:nvSpPr>
        <p:spPr>
          <a:xfrm>
            <a:off x="5354881" y="451450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5ACB349-5D46-40DB-9E74-8289109AA9C0}"/>
              </a:ext>
            </a:extLst>
          </p:cNvPr>
          <p:cNvCxnSpPr/>
          <p:nvPr/>
        </p:nvCxnSpPr>
        <p:spPr>
          <a:xfrm>
            <a:off x="4649690" y="4208569"/>
            <a:ext cx="0" cy="1582631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623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Sub-problems in Image 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Natural Language Understanding</a:t>
            </a:r>
          </a:p>
          <a:p>
            <a:pPr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 Image QA task, information about the task is given by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We have extract information (sequence of operations, inputs) from Natural Language.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question: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What is required information for each tasks?</a:t>
            </a:r>
          </a:p>
          <a:p>
            <a:pPr lvl="2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How can we learn to extract those information from Question?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1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Solving VQA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pPr lvl="1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다양한 방법론이 제안되어 옴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A77D4A-7CD1-4415-9FA0-ED0009990F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878" y="1784690"/>
            <a:ext cx="8100392" cy="39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9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Solving VQA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pPr lvl="1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다양한 방법론이 제안되어 옴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ADF7F81-0370-463A-9914-CA5EB0175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289179"/>
              </p:ext>
            </p:extLst>
          </p:nvPr>
        </p:nvGraphicFramePr>
        <p:xfrm>
          <a:off x="711900" y="2060848"/>
          <a:ext cx="8468612" cy="3676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Open-Ended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Multiple</a:t>
                      </a:r>
                      <a:r>
                        <a:rPr lang="en-US" altLang="ko-KR" sz="1400" baseline="0" dirty="0"/>
                        <a:t>-Choice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[Jiang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78.33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VQA baseline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LSTM Q</a:t>
                      </a:r>
                      <a:r>
                        <a:rPr lang="en-US" altLang="ko-KR" sz="1200" baseline="0" dirty="0"/>
                        <a:t> + I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53.74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36.42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57.17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43.41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[Andres et al., 2015]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79.23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[Zhou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76.55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37.05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DPPnet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57.22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80.71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52.16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57.60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78.60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41.8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46.4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972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ko-KR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Prediction Network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2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pipeline of using deep learning for vision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5576" y="1772816"/>
            <a:ext cx="6636253" cy="1872208"/>
            <a:chOff x="755576" y="1772816"/>
            <a:chExt cx="6636253" cy="18722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259632" y="2204864"/>
              <a:ext cx="259038" cy="1440160"/>
              <a:chOff x="410033" y="1916832"/>
              <a:chExt cx="259038" cy="144016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9191" y="2320033"/>
              <a:ext cx="288032" cy="1198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53247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47945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5039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509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8591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538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66243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60941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878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825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30108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9578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132791" y="2204864"/>
              <a:ext cx="259038" cy="1440160"/>
              <a:chOff x="410033" y="1916832"/>
              <a:chExt cx="259038" cy="14401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/>
            <p:cNvCxnSpPr>
              <a:stCxn id="13" idx="3"/>
              <a:endCxn id="17" idx="1"/>
            </p:cNvCxnSpPr>
            <p:nvPr/>
          </p:nvCxnSpPr>
          <p:spPr>
            <a:xfrm>
              <a:off x="1518670" y="2924944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19" idx="1"/>
            </p:cNvCxnSpPr>
            <p:nvPr/>
          </p:nvCxnSpPr>
          <p:spPr>
            <a:xfrm>
              <a:off x="2298966" y="2924944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9" idx="3"/>
              <a:endCxn id="21" idx="1"/>
            </p:cNvCxnSpPr>
            <p:nvPr/>
          </p:nvCxnSpPr>
          <p:spPr>
            <a:xfrm>
              <a:off x="3096111" y="2924944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21" idx="3"/>
              <a:endCxn id="23" idx="1"/>
            </p:cNvCxnSpPr>
            <p:nvPr/>
          </p:nvCxnSpPr>
          <p:spPr>
            <a:xfrm>
              <a:off x="3904850" y="2924944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3"/>
              <a:endCxn id="25" idx="1"/>
            </p:cNvCxnSpPr>
            <p:nvPr/>
          </p:nvCxnSpPr>
          <p:spPr>
            <a:xfrm>
              <a:off x="4711962" y="2924944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25" idx="3"/>
              <a:endCxn id="27" idx="1"/>
            </p:cNvCxnSpPr>
            <p:nvPr/>
          </p:nvCxnSpPr>
          <p:spPr>
            <a:xfrm>
              <a:off x="5533550" y="2924944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3"/>
              <a:endCxn id="38" idx="1"/>
            </p:cNvCxnSpPr>
            <p:nvPr/>
          </p:nvCxnSpPr>
          <p:spPr>
            <a:xfrm>
              <a:off x="6346801" y="2924944"/>
              <a:ext cx="78599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755576" y="1772816"/>
              <a:ext cx="302433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trained on </a:t>
              </a:r>
              <a:r>
                <a:rPr lang="en-US" altLang="ko-KR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ImageNet</a:t>
              </a:r>
              <a:endPara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576" y="3717032"/>
            <a:ext cx="6636253" cy="2304256"/>
            <a:chOff x="755576" y="3717032"/>
            <a:chExt cx="6636253" cy="2304256"/>
          </a:xfrm>
        </p:grpSpPr>
        <p:sp>
          <p:nvSpPr>
            <p:cNvPr id="98" name="아래쪽 화살표 97"/>
            <p:cNvSpPr/>
            <p:nvPr/>
          </p:nvSpPr>
          <p:spPr>
            <a:xfrm>
              <a:off x="3859131" y="3717032"/>
              <a:ext cx="1216925" cy="826665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259632" y="4581128"/>
              <a:ext cx="259038" cy="1440160"/>
              <a:chOff x="410033" y="1916832"/>
              <a:chExt cx="259038" cy="1440160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74919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253247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47945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5039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345090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8591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538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6243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96094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4878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7825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30108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595780" y="4696297"/>
              <a:ext cx="288032" cy="11989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32791" y="4581128"/>
              <a:ext cx="259038" cy="1440160"/>
              <a:chOff x="410033" y="1916832"/>
              <a:chExt cx="259038" cy="144016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7" idx="3"/>
              <a:endCxn id="69" idx="1"/>
            </p:cNvCxnSpPr>
            <p:nvPr/>
          </p:nvCxnSpPr>
          <p:spPr>
            <a:xfrm>
              <a:off x="1518670" y="5301208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1" idx="1"/>
            </p:cNvCxnSpPr>
            <p:nvPr/>
          </p:nvCxnSpPr>
          <p:spPr>
            <a:xfrm>
              <a:off x="2298966" y="5301208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1" idx="3"/>
              <a:endCxn id="73" idx="1"/>
            </p:cNvCxnSpPr>
            <p:nvPr/>
          </p:nvCxnSpPr>
          <p:spPr>
            <a:xfrm>
              <a:off x="3096111" y="5301208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3" idx="3"/>
              <a:endCxn id="75" idx="1"/>
            </p:cNvCxnSpPr>
            <p:nvPr/>
          </p:nvCxnSpPr>
          <p:spPr>
            <a:xfrm>
              <a:off x="3904850" y="5301208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5" idx="3"/>
              <a:endCxn id="77" idx="1"/>
            </p:cNvCxnSpPr>
            <p:nvPr/>
          </p:nvCxnSpPr>
          <p:spPr>
            <a:xfrm>
              <a:off x="4711962" y="5301208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7" idx="3"/>
              <a:endCxn id="79" idx="1"/>
            </p:cNvCxnSpPr>
            <p:nvPr/>
          </p:nvCxnSpPr>
          <p:spPr>
            <a:xfrm>
              <a:off x="5533550" y="5301208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3"/>
              <a:endCxn id="88" idx="1"/>
            </p:cNvCxnSpPr>
            <p:nvPr/>
          </p:nvCxnSpPr>
          <p:spPr>
            <a:xfrm>
              <a:off x="6346801" y="5301208"/>
              <a:ext cx="78599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755576" y="4111649"/>
              <a:ext cx="55455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 the final layer and fine-tune for the </a:t>
              </a:r>
              <a:r>
                <a:rPr lang="en-US" altLang="ko-KR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Task</a:t>
              </a:r>
              <a:endParaRPr lang="ko-KR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0" y="2722635"/>
            <a:ext cx="9144000" cy="1679900"/>
            <a:chOff x="0" y="2722635"/>
            <a:chExt cx="9144000" cy="1679900"/>
          </a:xfrm>
        </p:grpSpPr>
        <p:sp>
          <p:nvSpPr>
            <p:cNvPr id="101" name="직사각형 100"/>
            <p:cNvSpPr/>
            <p:nvPr/>
          </p:nvSpPr>
          <p:spPr>
            <a:xfrm>
              <a:off x="0" y="2722635"/>
              <a:ext cx="9144000" cy="1679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0" y="3205994"/>
              <a:ext cx="9144000" cy="871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VQA, Task is determined by a question</a:t>
              </a:r>
              <a:endParaRPr lang="ko-KR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512" y="2924944"/>
              <a:ext cx="2016224" cy="537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Observation: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parameters of a layer based on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62406" y="2678088"/>
            <a:ext cx="259038" cy="1440160"/>
            <a:chOff x="410033" y="1916832"/>
            <a:chExt cx="259038" cy="1440160"/>
          </a:xfrm>
        </p:grpSpPr>
        <p:sp>
          <p:nvSpPr>
            <p:cNvPr id="133" name="타원 132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75196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56021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550719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05316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3347864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619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1566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669017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96371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4906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7853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30385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598554" y="2793257"/>
            <a:ext cx="288032" cy="1198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7135565" y="2678088"/>
            <a:ext cx="259038" cy="1440160"/>
            <a:chOff x="410033" y="1916832"/>
            <a:chExt cx="259038" cy="1440160"/>
          </a:xfrm>
        </p:grpSpPr>
        <p:sp>
          <p:nvSpPr>
            <p:cNvPr id="126" name="타원 125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" name="직선 화살표 연결선 117"/>
          <p:cNvCxnSpPr>
            <a:stCxn id="139" idx="3"/>
            <a:endCxn id="105" idx="1"/>
          </p:cNvCxnSpPr>
          <p:nvPr/>
        </p:nvCxnSpPr>
        <p:spPr>
          <a:xfrm>
            <a:off x="1521444" y="3398168"/>
            <a:ext cx="73457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5" idx="3"/>
            <a:endCxn id="107" idx="1"/>
          </p:cNvCxnSpPr>
          <p:nvPr/>
        </p:nvCxnSpPr>
        <p:spPr>
          <a:xfrm>
            <a:off x="2301740" y="3398168"/>
            <a:ext cx="751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7" idx="3"/>
            <a:endCxn id="109" idx="1"/>
          </p:cNvCxnSpPr>
          <p:nvPr/>
        </p:nvCxnSpPr>
        <p:spPr>
          <a:xfrm>
            <a:off x="3098885" y="3398168"/>
            <a:ext cx="7630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09" idx="3"/>
            <a:endCxn id="111" idx="1"/>
          </p:cNvCxnSpPr>
          <p:nvPr/>
        </p:nvCxnSpPr>
        <p:spPr>
          <a:xfrm>
            <a:off x="3907624" y="3398168"/>
            <a:ext cx="761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1" idx="3"/>
            <a:endCxn id="113" idx="1"/>
          </p:cNvCxnSpPr>
          <p:nvPr/>
        </p:nvCxnSpPr>
        <p:spPr>
          <a:xfrm>
            <a:off x="4714736" y="3398168"/>
            <a:ext cx="775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3" idx="3"/>
            <a:endCxn id="115" idx="1"/>
          </p:cNvCxnSpPr>
          <p:nvPr/>
        </p:nvCxnSpPr>
        <p:spPr>
          <a:xfrm>
            <a:off x="5536324" y="3398168"/>
            <a:ext cx="7675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3"/>
            <a:endCxn id="132" idx="1"/>
          </p:cNvCxnSpPr>
          <p:nvPr/>
        </p:nvCxnSpPr>
        <p:spPr>
          <a:xfrm>
            <a:off x="6349575" y="3398168"/>
            <a:ext cx="78599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83422" y="227687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꺾인 연결선 15"/>
          <p:cNvCxnSpPr>
            <a:stCxn id="41" idx="3"/>
            <a:endCxn id="116" idx="2"/>
          </p:cNvCxnSpPr>
          <p:nvPr/>
        </p:nvCxnSpPr>
        <p:spPr>
          <a:xfrm flipV="1">
            <a:off x="6073335" y="3992245"/>
            <a:ext cx="669235" cy="1263708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15616" y="5101660"/>
            <a:ext cx="1030726" cy="30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792" y="4982345"/>
            <a:ext cx="3373543" cy="547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Parameter Prediction Network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/>
          <p:cNvCxnSpPr>
            <a:stCxn id="39" idx="3"/>
            <a:endCxn id="41" idx="1"/>
          </p:cNvCxnSpPr>
          <p:nvPr/>
        </p:nvCxnSpPr>
        <p:spPr>
          <a:xfrm flipV="1">
            <a:off x="2146342" y="5255953"/>
            <a:ext cx="553450" cy="6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30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794" y="2924944"/>
            <a:ext cx="8882206" cy="3312368"/>
            <a:chOff x="261794" y="2924944"/>
            <a:chExt cx="8882206" cy="3312368"/>
          </a:xfrm>
        </p:grpSpPr>
        <p:sp>
          <p:nvSpPr>
            <p:cNvPr id="61" name="직사각형 60"/>
            <p:cNvSpPr/>
            <p:nvPr/>
          </p:nvSpPr>
          <p:spPr>
            <a:xfrm>
              <a:off x="261794" y="2924944"/>
              <a:ext cx="88822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Extracting feature from a question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15462" y="398798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17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010000000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92548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000100000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879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001000000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77210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000000100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9541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000010000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1872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000000010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54205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000000001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81772" y="4449687"/>
              <a:ext cx="276999" cy="10685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011110111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479" y="398798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BOW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1792" y="398798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flower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46039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17560" y="398798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71731" y="3987986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8247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56744" y="3987986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476375" y="5805264"/>
              <a:ext cx="5923203" cy="4320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 of Words (BOW)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796136" y="4478895"/>
              <a:ext cx="792088" cy="750305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84879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Sentence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92180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00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3987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398798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CBOW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39879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398798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39879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398798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Bag of Words (CBOW)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96136" y="4478895"/>
            <a:ext cx="792088" cy="7503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042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9677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8929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181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743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668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5936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50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31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50230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5736" y="502306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55315" y="519844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240951" y="501377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503" y="519844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5996" y="501377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1174" y="519844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85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2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3970" y="4262338"/>
          <a:ext cx="1857933" cy="80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61979" y="4251316"/>
          <a:ext cx="1467466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45996" y="4253046"/>
            <a:ext cx="2125804" cy="354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36863" y="4616469"/>
            <a:ext cx="2166437" cy="43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4597544" y="4251316"/>
          <a:ext cx="838552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6" name="직선 연결선 55"/>
          <p:cNvCxnSpPr/>
          <p:nvPr/>
        </p:nvCxnSpPr>
        <p:spPr>
          <a:xfrm>
            <a:off x="3707904" y="4875702"/>
            <a:ext cx="1440160" cy="9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707904" y="4972526"/>
            <a:ext cx="1467466" cy="136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47322" y="479715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91338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6228184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6810634" y="4184346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7845017" y="4176580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75" name="직선 연결선 74"/>
          <p:cNvCxnSpPr/>
          <p:nvPr/>
        </p:nvCxnSpPr>
        <p:spPr>
          <a:xfrm>
            <a:off x="5403286" y="4251315"/>
            <a:ext cx="472028" cy="411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434786" y="4951059"/>
            <a:ext cx="440528" cy="566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6" idx="0"/>
          </p:cNvCxnSpPr>
          <p:nvPr/>
        </p:nvCxnSpPr>
        <p:spPr>
          <a:xfrm flipV="1">
            <a:off x="6371416" y="4184346"/>
            <a:ext cx="544037" cy="468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6" idx="2"/>
          </p:cNvCxnSpPr>
          <p:nvPr/>
        </p:nvCxnSpPr>
        <p:spPr>
          <a:xfrm>
            <a:off x="6395207" y="4951059"/>
            <a:ext cx="520246" cy="710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6" idx="0"/>
            <a:endCxn id="73" idx="1"/>
          </p:cNvCxnSpPr>
          <p:nvPr/>
        </p:nvCxnSpPr>
        <p:spPr>
          <a:xfrm>
            <a:off x="6915453" y="4184346"/>
            <a:ext cx="929564" cy="73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2"/>
            <a:endCxn id="73" idx="1"/>
          </p:cNvCxnSpPr>
          <p:nvPr/>
        </p:nvCxnSpPr>
        <p:spPr>
          <a:xfrm flipV="1">
            <a:off x="6915453" y="4915031"/>
            <a:ext cx="929564" cy="746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0081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72337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679194" y="3960556"/>
            <a:ext cx="1493206" cy="20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ADC8C-71C7-47C8-B2D1-A68B04CC6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9055" y="3058447"/>
            <a:ext cx="1645890" cy="741106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Visual </a:t>
            </a:r>
            <a:r>
              <a:rPr lang="en-US" altLang="ko-KR" dirty="0" err="1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75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52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Long-Short Term Memory (LSTM)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Gated Recurrent Unit (GRU)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4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27" y="4218208"/>
            <a:ext cx="3589726" cy="1512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990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Skip-thought vectors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9201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 pre-trained on book corpus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995881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23892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fully-connected layer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5371" y="4303592"/>
            <a:ext cx="1047050" cy="1341401"/>
          </a:xfrm>
          <a:prstGeom prst="rect">
            <a:avLst/>
          </a:prstGeom>
        </p:spPr>
      </p:pic>
      <p:sp>
        <p:nvSpPr>
          <p:cNvPr id="224" name="모서리가 둥근 직사각형 223"/>
          <p:cNvSpPr/>
          <p:nvPr/>
        </p:nvSpPr>
        <p:spPr>
          <a:xfrm>
            <a:off x="405092" y="3228451"/>
            <a:ext cx="1296862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092482" y="3228451"/>
            <a:ext cx="991686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890718" y="3436967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Kiros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199067" y="3994658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8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Architecture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500" y="2256171"/>
            <a:ext cx="9001000" cy="333306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Fine-tuning is possible (Fully-differentiable)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80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직선 화살표 연결선 154"/>
          <p:cNvCxnSpPr>
            <a:stCxn id="69" idx="3"/>
            <a:endCxn id="103" idx="1"/>
          </p:cNvCxnSpPr>
          <p:nvPr/>
        </p:nvCxnSpPr>
        <p:spPr>
          <a:xfrm flipV="1">
            <a:off x="2980683" y="2787228"/>
            <a:ext cx="0" cy="13732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of Dynamic Parameter Layer are picked from Candidate weights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22582" y="2334645"/>
            <a:ext cx="2516202" cy="3326604"/>
            <a:chOff x="539552" y="3283683"/>
            <a:chExt cx="2016225" cy="2665598"/>
          </a:xfrm>
        </p:grpSpPr>
        <p:sp>
          <p:nvSpPr>
            <p:cNvPr id="60" name="모서리가 둥근 직사각형 59"/>
            <p:cNvSpPr/>
            <p:nvPr/>
          </p:nvSpPr>
          <p:spPr>
            <a:xfrm rot="16200000">
              <a:off x="1515661" y="4909166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rot="16200000">
              <a:off x="1338459" y="4495789"/>
              <a:ext cx="403245" cy="1678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16200000">
              <a:off x="1515661" y="3770614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 rot="16200000">
              <a:off x="1366337" y="2456898"/>
              <a:ext cx="362653" cy="2016224"/>
              <a:chOff x="410033" y="1916832"/>
              <a:chExt cx="259038" cy="144016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0" idx="3"/>
              <a:endCxn id="69" idx="1"/>
            </p:cNvCxnSpPr>
            <p:nvPr/>
          </p:nvCxnSpPr>
          <p:spPr>
            <a:xfrm rot="16200000">
              <a:off x="1010393" y="5348001"/>
              <a:ext cx="10745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5241151" y="4590882"/>
            <a:ext cx="2016224" cy="362653"/>
            <a:chOff x="691952" y="2573288"/>
            <a:chExt cx="2016224" cy="362653"/>
          </a:xfrm>
        </p:grpSpPr>
        <p:sp>
          <p:nvSpPr>
            <p:cNvPr id="113" name="타원 112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/>
          <p:cNvSpPr/>
          <p:nvPr/>
        </p:nvSpPr>
        <p:spPr>
          <a:xfrm rot="16200000">
            <a:off x="6047639" y="3295311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2" name="직선 화살표 연결선 121"/>
          <p:cNvCxnSpPr>
            <a:stCxn id="119" idx="3"/>
            <a:endCxn id="133" idx="2"/>
          </p:cNvCxnSpPr>
          <p:nvPr/>
        </p:nvCxnSpPr>
        <p:spPr>
          <a:xfrm flipV="1">
            <a:off x="6249263" y="3682663"/>
            <a:ext cx="10014" cy="908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292080" y="4961170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252862" y="2919235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Weights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738332" y="3951791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 rot="5400000">
            <a:off x="6052506" y="2444436"/>
            <a:ext cx="413540" cy="2062930"/>
            <a:chOff x="7939659" y="3646448"/>
            <a:chExt cx="245893" cy="1226629"/>
          </a:xfrm>
        </p:grpSpPr>
        <p:sp>
          <p:nvSpPr>
            <p:cNvPr id="131" name="직사각형 130"/>
            <p:cNvSpPr/>
            <p:nvPr/>
          </p:nvSpPr>
          <p:spPr>
            <a:xfrm rot="16200000">
              <a:off x="7939659" y="3646448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>
              <a:off x="7939665" y="389163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 rot="16200000">
              <a:off x="7939666" y="413681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6200000">
              <a:off x="7939666" y="438200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rot="16200000">
              <a:off x="7939666" y="4627191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466426" y="2997701"/>
            <a:ext cx="982186" cy="983544"/>
            <a:chOff x="9168283" y="3552227"/>
            <a:chExt cx="982186" cy="983544"/>
          </a:xfrm>
        </p:grpSpPr>
        <p:sp>
          <p:nvSpPr>
            <p:cNvPr id="137" name="직사각형 136"/>
            <p:cNvSpPr/>
            <p:nvPr/>
          </p:nvSpPr>
          <p:spPr>
            <a:xfrm>
              <a:off x="9168283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409999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57291" y="3552227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904583" y="3552227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9168283" y="379811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409999" y="3798113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657291" y="3798113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904583" y="3798113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9168283" y="404399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409999" y="4043999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9657291" y="4043999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9904583" y="4043999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168283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409999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657291" y="4289885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904583" y="4289885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345536" y="2867475"/>
            <a:ext cx="1252204" cy="123356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직사각형 153"/>
          <p:cNvSpPr/>
          <p:nvPr/>
        </p:nvSpPr>
        <p:spPr>
          <a:xfrm rot="16200000">
            <a:off x="36339" y="3356149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왼쪽 화살표 23"/>
          <p:cNvSpPr/>
          <p:nvPr/>
        </p:nvSpPr>
        <p:spPr>
          <a:xfrm>
            <a:off x="3833802" y="3101517"/>
            <a:ext cx="1152681" cy="756785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58238" y="3281726"/>
            <a:ext cx="1152128" cy="4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4248" y="908720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68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can be trained with reduced number of parameters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8817" y="6238041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1942" y="6294540"/>
            <a:ext cx="4519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Compressing Neural Networks with the Hashing Trick [Chen et al., 2015]</a:t>
            </a:r>
            <a:endParaRPr lang="ko-KR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710679"/>
            <a:ext cx="3894798" cy="236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4234312"/>
            <a:ext cx="5472608" cy="1930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5ADF0A-DD65-4C9E-B801-035C00A1C5E9}"/>
                  </a:ext>
                </a:extLst>
              </p:cNvPr>
              <p:cNvSpPr txBox="1"/>
              <p:nvPr/>
            </p:nvSpPr>
            <p:spPr>
              <a:xfrm>
                <a:off x="5436096" y="2558767"/>
                <a:ext cx="3667992" cy="26128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원래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layer l 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사이의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 matrix: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이를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d>
                      <m:dPr>
                        <m:ctrlPr>
                          <a:rPr lang="en-US" altLang="ko-KR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05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altLang="ko-KR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en-US" altLang="ko-KR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sSup>
                      <m:sSupPr>
                        <m:ctrlPr>
                          <a:rPr lang="en-US" altLang="ko-KR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ko-KR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  <m:r>
                          <a:rPr lang="en-US" altLang="ko-KR" sz="105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만큼으로 압축하고 싶은 상황</a:t>
                </a:r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Hashing function </a:t>
                </a:r>
                <a14:m>
                  <m:oMath xmlns:m="http://schemas.openxmlformats.org/officeDocument/2006/math"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d>
                      <m:d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e>
                    </m:d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:</m:t>
                    </m:r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→{1, …,</m:t>
                    </m:r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로 정의</a:t>
                </a:r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</m:d>
                      </m:sub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2,1</m:t>
                        </m:r>
                      </m:e>
                    </m:d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  <m:r>
                      <a:rPr lang="ko-KR" altLang="en-US" sz="105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인</m:t>
                    </m:r>
                  </m:oMath>
                </a14:m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상황이므로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2,1</m:t>
                        </m:r>
                      </m:sub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ko-KR" sz="105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bSup>
                    <m:r>
                      <a:rPr lang="en-US" altLang="ko-KR" sz="105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=3.2</m:t>
                    </m:r>
                  </m:oMath>
                </a14:m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는 기존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backprop.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을 진행하고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추가로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를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에 대해 미분해서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를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</a:p>
              <a:p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를 어떻게 랜덤하게 뿌리는지에 대해서는 명시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아마 처음에 한번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하게 정의하고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쭉 이어가는 듯 함</a:t>
                </a:r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이를 통해 볼 수 있는 이득은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모델이 가벼워진다는 것</a:t>
                </a:r>
                <a:endPara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5ADF0A-DD65-4C9E-B801-035C00A1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558767"/>
                <a:ext cx="3667992" cy="2612895"/>
              </a:xfrm>
              <a:prstGeom prst="rect">
                <a:avLst/>
              </a:prstGeom>
              <a:blipFill>
                <a:blip r:embed="rId4" cstate="print"/>
                <a:stretch>
                  <a:fillRect b="-4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274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ko-KR" altLang="en-US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ko-KR" altLang="en-US" sz="2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그룹 93"/>
          <p:cNvGrpSpPr/>
          <p:nvPr/>
        </p:nvGrpSpPr>
        <p:grpSpPr>
          <a:xfrm>
            <a:off x="5578190" y="1575720"/>
            <a:ext cx="3644976" cy="860298"/>
            <a:chOff x="5578190" y="1575720"/>
            <a:chExt cx="3644976" cy="860298"/>
          </a:xfrm>
        </p:grpSpPr>
        <p:sp>
          <p:nvSpPr>
            <p:cNvPr id="88" name="직사각형 87"/>
            <p:cNvSpPr/>
            <p:nvPr/>
          </p:nvSpPr>
          <p:spPr>
            <a:xfrm>
              <a:off x="5911454" y="2048066"/>
              <a:ext cx="3311712" cy="387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ko-KR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=500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78190" y="1575720"/>
              <a:ext cx="22322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example: 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5911454" y="2453488"/>
            <a:ext cx="3311712" cy="480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R=500,000,000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71508" y="3351011"/>
            <a:ext cx="2825932" cy="3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1.86GB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single layer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981133" y="3815151"/>
            <a:ext cx="3078468" cy="555501"/>
            <a:chOff x="5981133" y="3815151"/>
            <a:chExt cx="3078468" cy="555501"/>
          </a:xfrm>
        </p:grpSpPr>
        <p:sp>
          <p:nvSpPr>
            <p:cNvPr id="111" name="직사각형 110"/>
            <p:cNvSpPr/>
            <p:nvPr/>
          </p:nvSpPr>
          <p:spPr>
            <a:xfrm>
              <a:off x="5981133" y="3815151"/>
              <a:ext cx="3078468" cy="5238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parameters for VGG19: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331387" y="4040955"/>
              <a:ext cx="1638308" cy="32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144,000,000</a:t>
              </a:r>
              <a:endPara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3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9856" y="1784836"/>
            <a:ext cx="1611472" cy="52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6861" y="2298962"/>
            <a:ext cx="4721594" cy="568566"/>
            <a:chOff x="1874813" y="2226954"/>
            <a:chExt cx="4721594" cy="56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/>
                <p:cNvSpPr/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직사각형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blipFill rotWithShape="0">
                  <a:blip r:embed="rId2" cstate="print"/>
                  <a:stretch>
                    <a:fillRect l="-5846" t="-6452" r="-553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 </a:t>
                  </a:r>
                  <a:r>
                    <a:rPr lang="en-US" altLang="ko-KR" sz="2800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blipFill rotWithShape="0">
                  <a:blip r:embed="rId3" cstate="print"/>
                  <a:stretch>
                    <a:fillRect l="-5224" t="-6452" r="-447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077370" y="1700808"/>
            <a:ext cx="4880076" cy="756762"/>
            <a:chOff x="1645322" y="1700808"/>
            <a:chExt cx="4880076" cy="756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blipFill rotWithShape="0">
                  <a:blip r:embed="rId4" cstate="print"/>
                  <a:stretch>
                    <a:fillRect b="-72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blipFill rotWithShape="0">
                  <a:blip r:embed="rId5" cstate="print"/>
                  <a:stretch>
                    <a:fillRect l="-6173" t="-7609" r="-6173" b="-271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오른쪽 화살표 8"/>
            <p:cNvSpPr/>
            <p:nvPr/>
          </p:nvSpPr>
          <p:spPr>
            <a:xfrm>
              <a:off x="3986456" y="1844824"/>
              <a:ext cx="772618" cy="57606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56422" y="2708920"/>
            <a:ext cx="263991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control </a:t>
            </a:r>
            <a:r>
              <a:rPr lang="en-US" altLang="ko-KR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51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Experiment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16" y="4437112"/>
            <a:ext cx="4480148" cy="20796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1901" y="4699930"/>
            <a:ext cx="4362480" cy="18083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5496" y="1952235"/>
            <a:ext cx="1829724" cy="900697"/>
            <a:chOff x="35496" y="1952235"/>
            <a:chExt cx="1829724" cy="900697"/>
          </a:xfrm>
        </p:grpSpPr>
        <p:sp>
          <p:nvSpPr>
            <p:cNvPr id="91" name="직사각형 90"/>
            <p:cNvSpPr/>
            <p:nvPr/>
          </p:nvSpPr>
          <p:spPr>
            <a:xfrm>
              <a:off x="163773" y="1952235"/>
              <a:ext cx="1512168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96" y="2473225"/>
              <a:ext cx="1829724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Multiple-Choice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99924" y="1916831"/>
            <a:ext cx="1176131" cy="936105"/>
            <a:chOff x="3899924" y="1916831"/>
            <a:chExt cx="1176131" cy="936105"/>
          </a:xfrm>
        </p:grpSpPr>
        <p:sp>
          <p:nvSpPr>
            <p:cNvPr id="95" name="직사각형 94"/>
            <p:cNvSpPr/>
            <p:nvPr/>
          </p:nvSpPr>
          <p:spPr>
            <a:xfrm>
              <a:off x="3899924" y="191683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55.46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899924" y="241980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61.18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48130" y="1854955"/>
            <a:ext cx="1272142" cy="997981"/>
            <a:chOff x="5748130" y="1854955"/>
            <a:chExt cx="1272142" cy="997981"/>
          </a:xfrm>
        </p:grpSpPr>
        <p:sp>
          <p:nvSpPr>
            <p:cNvPr id="97" name="직사각형 96"/>
            <p:cNvSpPr/>
            <p:nvPr/>
          </p:nvSpPr>
          <p:spPr>
            <a:xfrm>
              <a:off x="5748130" y="185495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56.74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748130" y="235792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61.95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51720" y="1970258"/>
            <a:ext cx="1008112" cy="882678"/>
            <a:chOff x="2051720" y="1970258"/>
            <a:chExt cx="1008112" cy="882678"/>
          </a:xfrm>
        </p:grpSpPr>
        <p:sp>
          <p:nvSpPr>
            <p:cNvPr id="93" name="직사각형 92"/>
            <p:cNvSpPr/>
            <p:nvPr/>
          </p:nvSpPr>
          <p:spPr>
            <a:xfrm>
              <a:off x="2051720" y="197025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54.70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1720" y="247322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59.92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850458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ko-KR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96336" y="1749250"/>
            <a:ext cx="1440160" cy="1103686"/>
            <a:chOff x="7596336" y="1749250"/>
            <a:chExt cx="1440160" cy="1103686"/>
          </a:xfrm>
        </p:grpSpPr>
        <p:sp>
          <p:nvSpPr>
            <p:cNvPr id="99" name="직사각형 98"/>
            <p:cNvSpPr/>
            <p:nvPr/>
          </p:nvSpPr>
          <p:spPr>
            <a:xfrm>
              <a:off x="7596336" y="174925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57.22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96336" y="225222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62.48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512334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0771" y="2160112"/>
            <a:ext cx="3397878" cy="1885450"/>
            <a:chOff x="1710771" y="2160112"/>
            <a:chExt cx="3397878" cy="1885450"/>
          </a:xfrm>
        </p:grpSpPr>
        <p:sp>
          <p:nvSpPr>
            <p:cNvPr id="107" name="오른쪽 화살표 106"/>
            <p:cNvSpPr/>
            <p:nvPr/>
          </p:nvSpPr>
          <p:spPr>
            <a:xfrm>
              <a:off x="3107837" y="2160112"/>
              <a:ext cx="624070" cy="5029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10771" y="2996952"/>
              <a:ext cx="3397878" cy="1048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</a:t>
              </a:r>
            </a:p>
            <a:p>
              <a:pPr algn="ctr"/>
              <a:r>
                <a:rPr lang="en-US" altLang="ko-KR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  <a:p>
              <a:pPr algn="ctr"/>
              <a:r>
                <a:rPr lang="en-US" altLang="ko-KR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(Dynamic Parameter Prediction)</a:t>
              </a:r>
              <a:endParaRPr lang="ko-KR" alt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08692" y="2160112"/>
            <a:ext cx="2285448" cy="1321619"/>
            <a:chOff x="4208692" y="2160112"/>
            <a:chExt cx="2285448" cy="1321619"/>
          </a:xfrm>
        </p:grpSpPr>
        <p:sp>
          <p:nvSpPr>
            <p:cNvPr id="108" name="오른쪽 화살표 107"/>
            <p:cNvSpPr/>
            <p:nvPr/>
          </p:nvSpPr>
          <p:spPr>
            <a:xfrm>
              <a:off x="5039381" y="2160112"/>
              <a:ext cx="624070" cy="50296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208692" y="2924944"/>
              <a:ext cx="2285448" cy="556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 Pre-training</a:t>
              </a:r>
            </a:p>
            <a:p>
              <a:pPr algn="ctr"/>
              <a:r>
                <a:rPr lang="en-US" altLang="ko-KR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(skip-thought vector)</a:t>
              </a:r>
              <a:endParaRPr lang="ko-KR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41184" y="2160112"/>
            <a:ext cx="1487200" cy="1368978"/>
            <a:chOff x="6541184" y="2160112"/>
            <a:chExt cx="1487200" cy="1368978"/>
          </a:xfrm>
        </p:grpSpPr>
        <p:sp>
          <p:nvSpPr>
            <p:cNvPr id="109" name="오른쪽 화살표 108"/>
            <p:cNvSpPr/>
            <p:nvPr/>
          </p:nvSpPr>
          <p:spPr>
            <a:xfrm>
              <a:off x="6972749" y="2160112"/>
              <a:ext cx="624070" cy="502966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541184" y="2868785"/>
              <a:ext cx="1487200" cy="66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</a:p>
            <a:p>
              <a:pPr algn="ctr"/>
              <a:r>
                <a:rPr lang="en-US" altLang="ko-KR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Fine-tuning</a:t>
              </a:r>
              <a:endParaRPr lang="ko-KR" alt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>
            <a:off x="0" y="4005064"/>
            <a:ext cx="4572000" cy="391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Baseline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97208" y="4005064"/>
            <a:ext cx="4467240" cy="39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DPPnet</a:t>
            </a:r>
            <a:r>
              <a:rPr lang="en-US" altLang="ko-KR" dirty="0">
                <a:solidFill>
                  <a:schemeClr val="tx1"/>
                </a:solidFill>
              </a:rPr>
              <a:t>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4572000" y="4005064"/>
            <a:ext cx="0" cy="259989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697208" y="4005064"/>
            <a:ext cx="0" cy="2599892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4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Visual </a:t>
            </a:r>
            <a:r>
              <a:rPr lang="en-US" altLang="ko-KR" b="1" dirty="0" err="1"/>
              <a:t>QnA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Dataset and Problem definition</a:t>
            </a:r>
          </a:p>
          <a:p>
            <a:pPr lvl="1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많은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과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benchmarks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존재</a:t>
            </a:r>
            <a:endParaRPr lang="en-US" altLang="ko-KR" dirty="0"/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D0C844-F288-4F5F-A3DF-58745FB1F292}"/>
              </a:ext>
            </a:extLst>
          </p:cNvPr>
          <p:cNvGrpSpPr/>
          <p:nvPr/>
        </p:nvGrpSpPr>
        <p:grpSpPr>
          <a:xfrm>
            <a:off x="781305" y="1772816"/>
            <a:ext cx="4022441" cy="2246864"/>
            <a:chOff x="349257" y="1772816"/>
            <a:chExt cx="4022441" cy="224686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0EE6B0-4230-4950-BA52-E73FFD09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258" y="2091916"/>
              <a:ext cx="4022440" cy="1927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F5F1EC7-C038-432B-83FB-FA544E97B181}"/>
                </a:ext>
              </a:extLst>
            </p:cNvPr>
            <p:cNvGrpSpPr/>
            <p:nvPr/>
          </p:nvGrpSpPr>
          <p:grpSpPr>
            <a:xfrm>
              <a:off x="349257" y="1772816"/>
              <a:ext cx="4022441" cy="2246864"/>
              <a:chOff x="287523" y="1772816"/>
              <a:chExt cx="4022441" cy="224686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19EBE5F-1A67-462B-A279-61588323F955}"/>
                  </a:ext>
                </a:extLst>
              </p:cNvPr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09256EE-8BD7-448E-9463-071C879C9833}"/>
                  </a:ext>
                </a:extLst>
              </p:cNvPr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VQA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7C9EBD7-D0D9-4F51-A52F-D261DAD8FA8C}"/>
                  </a:ext>
                </a:extLst>
              </p:cNvPr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[Anton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3E1D3A7-3A6E-4CCF-A64F-F085A15BF8B2}"/>
                  </a:ext>
                </a:extLst>
              </p:cNvPr>
              <p:cNvSpPr/>
              <p:nvPr/>
            </p:nvSpPr>
            <p:spPr>
              <a:xfrm>
                <a:off x="2699792" y="3764885"/>
                <a:ext cx="1610172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www.visualqa.org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215F1D-2223-499D-B144-0FE7AE7B7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257" y="3482620"/>
              <a:ext cx="2138539" cy="531394"/>
            </a:xfrm>
            <a:prstGeom prst="rect">
              <a:avLst/>
            </a:prstGeom>
          </p:spPr>
        </p:pic>
        <p:pic>
          <p:nvPicPr>
            <p:cNvPr id="17" name="Picture 6" descr="http://microsoft-news.com/wp-content/uploads/2011/05/image.png">
              <a:extLst>
                <a:ext uri="{FF2B5EF4-FFF2-40B4-BE49-F238E27FC236}">
                  <a16:creationId xmlns:a16="http://schemas.microsoft.com/office/drawing/2014/main" id="{8A7C4F12-FC1F-47F3-A82E-93C922EC8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" y="2807723"/>
              <a:ext cx="2138539" cy="6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D4E484-98D5-4736-963C-48DD62E6C311}"/>
              </a:ext>
            </a:extLst>
          </p:cNvPr>
          <p:cNvGrpSpPr/>
          <p:nvPr/>
        </p:nvGrpSpPr>
        <p:grpSpPr>
          <a:xfrm>
            <a:off x="4849579" y="1772816"/>
            <a:ext cx="4186917" cy="2248700"/>
            <a:chOff x="4705562" y="1772816"/>
            <a:chExt cx="4186917" cy="22487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DB3679D-255D-4C18-842F-B4E495B9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5562" y="209191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F6F5A13-4682-4069-8738-62AE53A7F6F2}"/>
                </a:ext>
              </a:extLst>
            </p:cNvPr>
            <p:cNvGrpSpPr/>
            <p:nvPr/>
          </p:nvGrpSpPr>
          <p:grpSpPr>
            <a:xfrm>
              <a:off x="4705562" y="1772816"/>
              <a:ext cx="4186917" cy="2246864"/>
              <a:chOff x="253149" y="1772816"/>
              <a:chExt cx="4056815" cy="224686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357E435-C9AA-4F5E-B0A1-974B9EB8AD6C}"/>
                  </a:ext>
                </a:extLst>
              </p:cNvPr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3535914-4DC3-4885-A98D-236B0640511E}"/>
                  </a:ext>
                </a:extLst>
              </p:cNvPr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Madlibs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A4770E5-BDD5-42BA-86E2-85D08BB17354}"/>
                  </a:ext>
                </a:extLst>
              </p:cNvPr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[Yu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552007-A995-468B-8F7B-809A725D3219}"/>
                  </a:ext>
                </a:extLst>
              </p:cNvPr>
              <p:cNvSpPr/>
              <p:nvPr/>
            </p:nvSpPr>
            <p:spPr>
              <a:xfrm>
                <a:off x="1718329" y="3764885"/>
                <a:ext cx="2591635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tamaraberg.com/</a:t>
                </a:r>
                <a:r>
                  <a:rPr lang="en-US" altLang="ko-KR" sz="1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visualmadlibs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736886B-5D90-4461-8590-40BABDA21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5562" y="3130550"/>
              <a:ext cx="2417056" cy="63652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C0A917C-C13D-4856-8D1F-5EC25DF8B79E}"/>
              </a:ext>
            </a:extLst>
          </p:cNvPr>
          <p:cNvGrpSpPr/>
          <p:nvPr/>
        </p:nvGrpSpPr>
        <p:grpSpPr>
          <a:xfrm>
            <a:off x="4788024" y="4206472"/>
            <a:ext cx="4248473" cy="2246864"/>
            <a:chOff x="4644007" y="4206472"/>
            <a:chExt cx="4248473" cy="224686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1590C6E-7CF0-4080-9BAA-076580C90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5562" y="452373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E2B4C2-4F0B-4461-8AE5-ED5B10581EF6}"/>
                </a:ext>
              </a:extLst>
            </p:cNvPr>
            <p:cNvGrpSpPr/>
            <p:nvPr/>
          </p:nvGrpSpPr>
          <p:grpSpPr>
            <a:xfrm>
              <a:off x="4705562" y="4206472"/>
              <a:ext cx="4186918" cy="2246864"/>
              <a:chOff x="253149" y="1772816"/>
              <a:chExt cx="4056816" cy="224686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C8F703A-FEDA-4973-92CE-653FA93C26C2}"/>
                  </a:ext>
                </a:extLst>
              </p:cNvPr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C36FEE0-3289-4CB0-BCA1-E9578B2B2F97}"/>
                  </a:ext>
                </a:extLst>
              </p:cNvPr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DAQUAR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6D8EA9F-FBD3-4896-9A07-6EAB3CA9D225}"/>
                  </a:ext>
                </a:extLst>
              </p:cNvPr>
              <p:cNvSpPr/>
              <p:nvPr/>
            </p:nvSpPr>
            <p:spPr>
              <a:xfrm>
                <a:off x="2077310" y="1802533"/>
                <a:ext cx="223265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[Malinowski et al., 2014]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2512469-F90F-4387-BF2D-EE65A324668E}"/>
                  </a:ext>
                </a:extLst>
              </p:cNvPr>
              <p:cNvSpPr/>
              <p:nvPr/>
            </p:nvSpPr>
            <p:spPr>
              <a:xfrm>
                <a:off x="253149" y="3371608"/>
                <a:ext cx="4056816" cy="64807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www.mpi-inf.mpg.de/departments/computer-vision-and-multimodal-computing/research/vision-and-language/visual-turing-challenge/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3" name="Picture 8" descr="Logo">
              <a:extLst>
                <a:ext uri="{FF2B5EF4-FFF2-40B4-BE49-F238E27FC236}">
                  <a16:creationId xmlns:a16="http://schemas.microsoft.com/office/drawing/2014/main" id="{274AC2FE-2670-4E3F-8302-8E9B50ACE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5190606"/>
              <a:ext cx="2883916" cy="61031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1F1936C-19A5-463E-8D8F-C155B1B077B1}"/>
              </a:ext>
            </a:extLst>
          </p:cNvPr>
          <p:cNvGrpSpPr/>
          <p:nvPr/>
        </p:nvGrpSpPr>
        <p:grpSpPr>
          <a:xfrm>
            <a:off x="755575" y="4206472"/>
            <a:ext cx="4048171" cy="2251903"/>
            <a:chOff x="323527" y="4206472"/>
            <a:chExt cx="4048171" cy="2251903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27E885F-D5F7-4FFD-984E-56CD2E4A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528" y="4523736"/>
              <a:ext cx="4048170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DB7A6BE-4419-4AA0-B21C-FB4E19840201}"/>
                </a:ext>
              </a:extLst>
            </p:cNvPr>
            <p:cNvGrpSpPr/>
            <p:nvPr/>
          </p:nvGrpSpPr>
          <p:grpSpPr>
            <a:xfrm>
              <a:off x="349257" y="4206472"/>
              <a:ext cx="4022441" cy="2251903"/>
              <a:chOff x="287523" y="1772816"/>
              <a:chExt cx="4022441" cy="225190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E59EA95-A184-4315-BF1E-01CB808BBEA6}"/>
                  </a:ext>
                </a:extLst>
              </p:cNvPr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9A81045-0B6F-4349-AB5F-8050705003A9}"/>
                  </a:ext>
                </a:extLst>
              </p:cNvPr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Visual7W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62A9B7D-9B17-499E-82A6-29FA272E7688}"/>
                  </a:ext>
                </a:extLst>
              </p:cNvPr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[Zhu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9D97AD5-C82B-4B41-858D-E32E46167E51}"/>
                  </a:ext>
                </a:extLst>
              </p:cNvPr>
              <p:cNvSpPr/>
              <p:nvPr/>
            </p:nvSpPr>
            <p:spPr>
              <a:xfrm>
                <a:off x="982053" y="3771760"/>
                <a:ext cx="3327911" cy="2529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web.stanford.edu/~yukez/visual7w.html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1" name="Picture 10" descr="http://vision.stanford.edu/Images/logo_short.jpg">
              <a:extLst>
                <a:ext uri="{FF2B5EF4-FFF2-40B4-BE49-F238E27FC236}">
                  <a16:creationId xmlns:a16="http://schemas.microsoft.com/office/drawing/2014/main" id="{F9F1CEBD-0406-4462-8C87-A5F11FD2B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5638149"/>
              <a:ext cx="2736305" cy="56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0172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4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511" y="1591348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12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://cvlab.postech.ac.kr/research/dppnet/images/qualitative/Q1In_Q2I2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vlab.postech.ac.kr/research/dppnet/images/qualitative/Q1In_Q2I1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161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animal is shown?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giraffe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elephant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08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cvlab.postech.ac.kr/research/dppnet/images/qualitative/Q1In_Q3I2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cvlab.postech.ac.kr/research/dppnet/images/qualitative/Q1In_Q3I1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2645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this room?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living room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kitchen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86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15" y="199145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92172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animal doing?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965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cvlab.postech.ac.kr/research/dppnet/images/qualitative/I1Qn_I1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9892"/>
            <a:ext cx="5040560" cy="3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does the woman feel?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What type of hat is she wearing?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cowboy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9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vlab.postech.ac.kr/research/dppnet/supplementary/002_single_img_mult_question/results/images/COCO_val2014_000000439589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342626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What is this place?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station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Is this a black and white photo?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5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cvlab.postech.ac.kr/research/dppnet/images/qualitative/I1Qn_I4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6285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many cranes are in the image?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many people are on the bench?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56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ADC8C-71C7-47C8-B2D1-A68B04CC6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7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Reinforcement learning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>
                <a:latin typeface="Cambria Math" panose="02040503050406030204" pitchFamily="18" charset="0"/>
              </a:rPr>
              <a:t>개요</a:t>
            </a:r>
            <a:endParaRPr lang="en-US" altLang="ko-KR" dirty="0">
              <a:latin typeface="Cambria Math" panose="02040503050406030204" pitchFamily="18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25D8D0-1D9F-44CD-8E0A-208399D69B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2947" y="1476520"/>
            <a:ext cx="7680253" cy="46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36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Reinforcement learning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>
                <a:latin typeface="Cambria Math" panose="02040503050406030204" pitchFamily="18" charset="0"/>
              </a:rPr>
              <a:t>도식화</a:t>
            </a:r>
            <a:endParaRPr lang="en-US" altLang="ko-KR" dirty="0">
              <a:latin typeface="Cambria Math" panose="02040503050406030204" pitchFamily="18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9EFC14-7773-46A5-A226-EB374A20F7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8799" y="1172795"/>
            <a:ext cx="74485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5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Visual </a:t>
            </a:r>
            <a:r>
              <a:rPr lang="en-US" altLang="ko-KR" b="1" dirty="0" err="1"/>
              <a:t>QnA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Dataset and Problem definition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VQA dataset - statistics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dirty="0"/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F0CC34-8F31-40AF-900F-D7C4363A91B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148" y="2132856"/>
            <a:ext cx="8274346" cy="37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52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MDP review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용어 복습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Return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+…=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b="0" dirty="0"/>
              </a:p>
              <a:p>
                <a:pPr lvl="1"/>
                <a:r>
                  <a:rPr lang="ko-KR" altLang="en-US" dirty="0"/>
                  <a:t>상태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가치 함수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br>
                  <a:rPr lang="en-US" altLang="ko-KR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ko-KR" altLang="en-US" dirty="0">
                    <a:latin typeface="Cambria Math" panose="02040503050406030204" pitchFamily="18" charset="0"/>
                  </a:rPr>
                  <a:t>정책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     [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 = 1, </a:t>
                </a:r>
                <a:r>
                  <a:rPr lang="ko-KR" altLang="en-US" b="0" dirty="0">
                    <a:latin typeface="Cambria Math" panose="02040503050406030204" pitchFamily="18" charset="0"/>
                  </a:rPr>
                  <a:t>시간에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대해 </a:t>
                </a:r>
                <a:r>
                  <a:rPr lang="en-US" altLang="ko-KR" b="0" dirty="0" err="1">
                    <a:latin typeface="Cambria Math" panose="02040503050406030204" pitchFamily="18" charset="0"/>
                  </a:rPr>
                  <a:t>indep</a:t>
                </a:r>
                <a:r>
                  <a:rPr lang="en-US" altLang="ko-KR" b="0" dirty="0">
                    <a:latin typeface="Cambria Math" panose="02040503050406030204" pitchFamily="18" charset="0"/>
                  </a:rPr>
                  <a:t>.] </a:t>
                </a:r>
              </a:p>
              <a:p>
                <a:pPr lvl="1"/>
                <a:r>
                  <a:rPr lang="en-US" altLang="ko-KR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정책이 고려된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)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 상태 가치 함수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ko-KR" altLang="en-US" dirty="0">
                    <a:latin typeface="Cambria Math" panose="02040503050406030204" pitchFamily="18" charset="0"/>
                  </a:rPr>
                  <a:t>행동 가치 함수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380312" y="2684220"/>
            <a:ext cx="1407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Bellman eq.</a:t>
            </a:r>
            <a:endParaRPr lang="ko-KR" altLang="en-US" dirty="0"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pic>
        <p:nvPicPr>
          <p:cNvPr id="12" name="Picture 2" descr="강화학습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149080"/>
            <a:ext cx="2308258" cy="24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526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MDP review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Markov Decision Process</a:t>
                </a:r>
              </a:p>
              <a:p>
                <a:pPr lvl="1"/>
                <a:r>
                  <a:rPr lang="ko-KR" altLang="en-US" dirty="0"/>
                  <a:t>최적 해를 하위 문제들로 분리할 수 있다</a:t>
                </a:r>
                <a:r>
                  <a:rPr lang="en-US" altLang="ko-KR" dirty="0"/>
                  <a:t>.(Recursive)</a:t>
                </a:r>
              </a:p>
              <a:p>
                <a:pPr lvl="1"/>
                <a:r>
                  <a:rPr lang="ko-KR" altLang="en-US" dirty="0"/>
                  <a:t>하위 문제의 해는 저장되고 나중에 재사용 될 수 있어야 한다</a:t>
                </a:r>
                <a:r>
                  <a:rPr lang="en-US" altLang="ko-KR" dirty="0"/>
                  <a:t>.(Backup)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Markov Process </a:t>
                </a:r>
              </a:p>
              <a:p>
                <a:pPr lvl="1"/>
                <a:r>
                  <a:rPr lang="en-US" altLang="ko-KR" dirty="0"/>
                  <a:t>Assumption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−1, …, 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dirty="0"/>
                  <a:t>Model</a:t>
                </a:r>
              </a:p>
              <a:p>
                <a:pPr lvl="1"/>
                <a:r>
                  <a:rPr lang="en-US" altLang="ko-KR" dirty="0"/>
                  <a:t>MDP</a:t>
                </a:r>
                <a:r>
                  <a:rPr lang="ko-KR" altLang="en-US" dirty="0"/>
                  <a:t>에서 알고있다고 가정하는 것</a:t>
                </a:r>
                <a:endParaRPr lang="en-US" altLang="ko-KR" dirty="0"/>
              </a:p>
              <a:p>
                <a:pPr lvl="1"/>
                <a:r>
                  <a:rPr lang="en-US" altLang="ko-KR" dirty="0">
                    <a:solidFill>
                      <a:srgbClr val="C00000"/>
                    </a:solidFill>
                  </a:rPr>
                  <a:t>Model 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𝑅𝑒𝑤𝑎𝑟𝑑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𝑆𝑡𝑎𝑡𝑒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𝑡𝑟𝑎𝑛𝑠𝑖𝑡𝑖𝑜𝑛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𝑝𝑟𝑜𝑏𝑎𝑏𝑖𝑙𝑖𝑡𝑒𝑠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69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Model-free Learning introduction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MDP</a:t>
                </a:r>
                <a:r>
                  <a:rPr lang="ko-KR" altLang="en-US" dirty="0"/>
                  <a:t>의 문제점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현실에서는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을 모름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즉</a:t>
                </a:r>
                <a:r>
                  <a:rPr lang="en-US" altLang="ko-KR" dirty="0"/>
                  <a:t>,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Environment(</a:t>
                </a:r>
                <a:r>
                  <a:rPr lang="en-US" altLang="ko-KR" dirty="0" err="1">
                    <a:solidFill>
                      <a:srgbClr val="C00000"/>
                    </a:solidFill>
                  </a:rPr>
                  <a:t>Env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.)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를 알지 못함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ko-KR" dirty="0"/>
                  <a:t>Full-width Backup =&gt;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expensive computation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Model-free Learning</a:t>
                </a:r>
              </a:p>
              <a:p>
                <a:pPr lvl="1"/>
                <a:r>
                  <a:rPr lang="ko-KR" altLang="en-US" dirty="0">
                    <a:solidFill>
                      <a:srgbClr val="C00000"/>
                    </a:solidFill>
                  </a:rPr>
                  <a:t>현재의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Policy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를 바탕으로 움직이며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sample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을 통해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value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를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update</a:t>
                </a:r>
                <a:br>
                  <a:rPr lang="en-US" altLang="ko-KR" dirty="0">
                    <a:solidFill>
                      <a:srgbClr val="C00000"/>
                    </a:solidFill>
                  </a:rPr>
                </a:br>
                <a:r>
                  <a:rPr lang="en-US" altLang="ko-KR" dirty="0">
                    <a:solidFill>
                      <a:srgbClr val="C00000"/>
                    </a:solidFill>
                  </a:rPr>
                  <a:t>(Policy Prediction)</a:t>
                </a:r>
              </a:p>
              <a:p>
                <a:pPr lvl="1"/>
                <a:r>
                  <a:rPr lang="en-US" altLang="ko-KR" dirty="0"/>
                  <a:t>Model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ko-KR" i="1" dirty="0"/>
                  <a:t> </a:t>
                </a:r>
                <a:r>
                  <a:rPr lang="ko-KR" altLang="en-US" dirty="0"/>
                  <a:t>없이 학습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Sample</a:t>
                </a:r>
                <a:r>
                  <a:rPr lang="ko-KR" altLang="en-US" dirty="0"/>
                  <a:t>에 대한 접근법에 따른 분류</a:t>
                </a:r>
                <a:endParaRPr lang="en-US" altLang="ko-KR" dirty="0"/>
              </a:p>
              <a:p>
                <a:pPr lvl="2"/>
                <a:r>
                  <a:rPr lang="en-US" altLang="ko-KR" dirty="0">
                    <a:solidFill>
                      <a:srgbClr val="C00000"/>
                    </a:solidFill>
                  </a:rPr>
                  <a:t>Monte-Carlo Learning</a:t>
                </a:r>
              </a:p>
              <a:p>
                <a:pPr lvl="3"/>
                <a:r>
                  <a:rPr lang="en-US" altLang="ko-KR" dirty="0"/>
                  <a:t>Sequence</a:t>
                </a:r>
                <a:r>
                  <a:rPr lang="ko-KR" altLang="en-US" dirty="0"/>
                  <a:t>의 끝까지 가고 그 궤적</a:t>
                </a:r>
                <a:r>
                  <a:rPr lang="en-US" altLang="ko-KR" dirty="0"/>
                  <a:t>(episode)</a:t>
                </a:r>
                <a:r>
                  <a:rPr lang="ko-KR" altLang="en-US" dirty="0"/>
                  <a:t>을 따라서 뒤로 학습하는 방법</a:t>
                </a:r>
                <a:endParaRPr lang="en-US" altLang="ko-KR" dirty="0"/>
              </a:p>
              <a:p>
                <a:pPr lvl="2"/>
                <a:r>
                  <a:rPr lang="en-US" altLang="ko-KR" dirty="0" err="1">
                    <a:solidFill>
                      <a:srgbClr val="C00000"/>
                    </a:solidFill>
                  </a:rPr>
                  <a:t>Temporal_difference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 Learning</a:t>
                </a:r>
              </a:p>
              <a:p>
                <a:pPr lvl="3"/>
                <a:r>
                  <a:rPr lang="en-US" altLang="ko-KR" dirty="0"/>
                  <a:t>Sequence</a:t>
                </a:r>
                <a:r>
                  <a:rPr lang="ko-KR" altLang="en-US" dirty="0"/>
                  <a:t>의 끝까지 가지 않고 단계별로</a:t>
                </a:r>
                <a:r>
                  <a:rPr lang="en-US" altLang="ko-KR" dirty="0"/>
                  <a:t>(time step)</a:t>
                </a:r>
                <a:r>
                  <a:rPr lang="ko-KR" altLang="en-US" dirty="0"/>
                  <a:t> 학습하는 방법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37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771800" y="3058447"/>
            <a:ext cx="3600400" cy="741106"/>
          </a:xfrm>
        </p:spPr>
        <p:txBody>
          <a:bodyPr>
            <a:normAutofit/>
          </a:bodyPr>
          <a:lstStyle/>
          <a:p>
            <a:r>
              <a:rPr lang="en-US" altLang="ko-KR" dirty="0"/>
              <a:t>Monte-Carlo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883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Monte-Carlo Learning in Model-free(MC)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Monte-Carlo</a:t>
                </a:r>
              </a:p>
              <a:p>
                <a:pPr lvl="1"/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계산하려는 값이 복잡한 경우에 난수를 이용하여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함수의 값을 확률적으로</a:t>
                </a:r>
                <a:br>
                  <a:rPr lang="en-US" altLang="ko-KR" dirty="0">
                    <a:solidFill>
                      <a:srgbClr val="C00000"/>
                    </a:solidFill>
                  </a:rPr>
                </a:br>
                <a:r>
                  <a:rPr lang="en-US" altLang="ko-KR" dirty="0">
                    <a:solidFill>
                      <a:srgbClr val="C00000"/>
                    </a:solidFill>
                  </a:rPr>
                  <a:t>(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근사적으로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)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 계산</a:t>
                </a:r>
                <a:r>
                  <a:rPr lang="ko-KR" altLang="en-US" dirty="0"/>
                  <a:t>하는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altLang="ko-K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(</a:t>
                </a:r>
                <a:r>
                  <a:rPr lang="ko-KR" altLang="en-US" dirty="0"/>
                  <a:t>계산하고 싶은 것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ko-KR" altLang="en-US" dirty="0"/>
                  <a:t>함수 </a:t>
                </a:r>
                <a:r>
                  <a:rPr lang="en-US" altLang="ko-KR" dirty="0"/>
                  <a:t>f</a:t>
                </a:r>
                <a:r>
                  <a:rPr lang="ko-KR" altLang="en-US" dirty="0"/>
                  <a:t>의 조건에서 </a:t>
                </a:r>
                <a:r>
                  <a:rPr lang="en-US" altLang="ko-KR" dirty="0"/>
                  <a:t>h(x)</a:t>
                </a:r>
                <a:r>
                  <a:rPr lang="ko-KR" altLang="en-US" dirty="0"/>
                  <a:t>라는 값의 모든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에 대한 기대 값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통계적 시각으로 보면 </a:t>
                </a:r>
                <a:r>
                  <a:rPr lang="en-US" altLang="ko-KR" dirty="0"/>
                  <a:t>h(x)</a:t>
                </a:r>
                <a:r>
                  <a:rPr lang="ko-KR" altLang="en-US" dirty="0"/>
                  <a:t>는 확률변수</a:t>
                </a:r>
                <a:r>
                  <a:rPr lang="en-US" altLang="ko-KR" dirty="0"/>
                  <a:t>, f</a:t>
                </a:r>
                <a:r>
                  <a:rPr lang="ko-KR" altLang="en-US" dirty="0"/>
                  <a:t>는 확률 분포라고 생각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sub>
                        </m:sSub>
                      </m:e>
                    </m:acc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𝑱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dirty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𝑱</m:t>
                        </m:r>
                      </m:sup>
                      <m:e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ko-KR" dirty="0"/>
                  <a:t> (</a:t>
                </a:r>
                <a:r>
                  <a:rPr lang="ko-KR" altLang="en-US" dirty="0" err="1"/>
                  <a:t>몬테카를로</a:t>
                </a:r>
                <a:r>
                  <a:rPr lang="ko-KR" altLang="en-US" dirty="0"/>
                  <a:t> 방법을 이용한 추정치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근사치</a:t>
                </a:r>
                <a:r>
                  <a:rPr lang="en-US" altLang="ko-KR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ko-KR" dirty="0"/>
                  <a:t> (independent and identically distributed)</a:t>
                </a:r>
              </a:p>
              <a:p>
                <a:pPr lvl="2"/>
                <a:endParaRPr lang="en-US" altLang="ko-KR" dirty="0"/>
              </a:p>
              <a:p>
                <a:pPr lvl="2"/>
                <a:r>
                  <a:rPr lang="ko-KR" altLang="en-US" dirty="0"/>
                  <a:t>대수의법칙</a:t>
                </a:r>
                <a:r>
                  <a:rPr lang="en-US" altLang="ko-KR" dirty="0"/>
                  <a:t>(SLLN), </a:t>
                </a:r>
                <a:r>
                  <a:rPr lang="ko-KR" altLang="en-US" dirty="0"/>
                  <a:t>중심 극한 정리</a:t>
                </a:r>
                <a:r>
                  <a:rPr lang="en-US" altLang="ko-KR" dirty="0"/>
                  <a:t>(CLT)</a:t>
                </a:r>
                <a:r>
                  <a:rPr lang="ko-KR" altLang="en-US" dirty="0"/>
                  <a:t>에 의해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sub>
                        </m:sSub>
                      </m:e>
                    </m:acc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→ </m:t>
                    </m:r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ko-KR" dirty="0"/>
                </a:b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𝑱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33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Monte-Carlo Learning in Model-free(MC)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Monte-Carlo</a:t>
                </a:r>
              </a:p>
              <a:p>
                <a:pPr lvl="1"/>
                <a:r>
                  <a:rPr lang="ko-KR" altLang="en-US" dirty="0"/>
                  <a:t>예제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를 구하고자 한다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𝑈𝑛𝑖𝑓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</m:sub>
                        </m:sSub>
                      </m:e>
                    </m:acc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𝑱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dirty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𝑱</m:t>
                        </m:r>
                      </m:sup>
                      <m:e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056" y="1239490"/>
            <a:ext cx="3816424" cy="20561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5892" t="46059" b="801"/>
          <a:stretch/>
        </p:blipFill>
        <p:spPr>
          <a:xfrm>
            <a:off x="2123728" y="3669839"/>
            <a:ext cx="5112568" cy="28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75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Monte-Carlo Learning in Model-free(MC)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MC idea</a:t>
                </a:r>
              </a:p>
              <a:p>
                <a:pPr lvl="1"/>
                <a:r>
                  <a:rPr lang="en-US" altLang="ko-KR" dirty="0"/>
                  <a:t>Episode</a:t>
                </a:r>
                <a:r>
                  <a:rPr lang="ko-KR" altLang="en-US" dirty="0"/>
                  <a:t>를 끝까지 가본 후 얻은 </a:t>
                </a:r>
                <a:r>
                  <a:rPr lang="en-US" altLang="ko-KR" dirty="0"/>
                  <a:t>reward</a:t>
                </a:r>
                <a:r>
                  <a:rPr lang="ko-KR" altLang="en-US" dirty="0"/>
                  <a:t>들로 각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의 </a:t>
                </a:r>
                <a:br>
                  <a:rPr lang="en-US" altLang="ko-KR" dirty="0"/>
                </a:br>
                <a:r>
                  <a:rPr lang="en-US" altLang="ko-KR" dirty="0">
                    <a:solidFill>
                      <a:srgbClr val="C00000"/>
                    </a:solidFill>
                  </a:rPr>
                  <a:t>value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를 거꾸로 계산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ko-KR" altLang="en-US" dirty="0"/>
                  <a:t>즉</a:t>
                </a:r>
                <a:r>
                  <a:rPr lang="en-US" altLang="ko-KR" dirty="0"/>
                  <a:t>, Episode</a:t>
                </a:r>
                <a:r>
                  <a:rPr lang="ko-KR" altLang="en-US" dirty="0"/>
                  <a:t>가 끝날 때까지 </a:t>
                </a:r>
                <a:r>
                  <a:rPr lang="en-US" altLang="ko-KR" dirty="0"/>
                  <a:t>seq.</a:t>
                </a:r>
                <a:r>
                  <a:rPr lang="ko-KR" altLang="en-US" dirty="0"/>
                  <a:t>를 기억해 둔 후 </a:t>
                </a:r>
                <a:r>
                  <a:rPr lang="en-US" altLang="ko-KR" dirty="0"/>
                  <a:t>MC</a:t>
                </a:r>
                <a:r>
                  <a:rPr lang="ko-KR" altLang="en-US" dirty="0"/>
                  <a:t>를 사용할 수 있음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안 끝나는 </a:t>
                </a:r>
                <a:r>
                  <a:rPr lang="en-US" altLang="ko-KR" dirty="0"/>
                  <a:t>episode, </a:t>
                </a:r>
                <a:r>
                  <a:rPr lang="ko-KR" altLang="en-US" dirty="0"/>
                  <a:t>정말 긴 </a:t>
                </a:r>
                <a:r>
                  <a:rPr lang="en-US" altLang="ko-KR" dirty="0"/>
                  <a:t>seq.</a:t>
                </a:r>
                <a:r>
                  <a:rPr lang="ko-KR" altLang="en-US" dirty="0"/>
                  <a:t>를 갖는 </a:t>
                </a:r>
                <a:r>
                  <a:rPr lang="en-US" altLang="ko-KR" dirty="0"/>
                  <a:t>episode</a:t>
                </a:r>
                <a:r>
                  <a:rPr lang="ko-KR" altLang="en-US" dirty="0"/>
                  <a:t>등에서는 사용 못함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한계</a:t>
                </a:r>
                <a:r>
                  <a:rPr lang="en-US" altLang="ko-KR" dirty="0"/>
                  <a:t>)</a:t>
                </a:r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marL="1371600" lvl="3" indent="0">
                  <a:buNone/>
                </a:pPr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1"/>
                <a:r>
                  <a:rPr lang="en-US" altLang="ko-KR" dirty="0">
                    <a:latin typeface="Cambria Math" panose="02040503050406030204" pitchFamily="18" charset="0"/>
                  </a:rPr>
                  <a:t>Episode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가 끝나면 바로 각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state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의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return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을 얻을 수 있음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이를 이용해서 각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를 진행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15616" y="3185056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185056"/>
                <a:ext cx="717312" cy="369332"/>
              </a:xfrm>
              <a:prstGeom prst="rect">
                <a:avLst/>
              </a:prstGeom>
              <a:blipFill>
                <a:blip r:embed="rId3" cstate="print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71800" y="3185056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185056"/>
                <a:ext cx="717312" cy="369332"/>
              </a:xfrm>
              <a:prstGeom prst="rect">
                <a:avLst/>
              </a:prstGeom>
              <a:blipFill>
                <a:blip r:embed="rId4" cstate="print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27984" y="3185056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185056"/>
                <a:ext cx="717312" cy="369332"/>
              </a:xfrm>
              <a:prstGeom prst="rect">
                <a:avLst/>
              </a:prstGeom>
              <a:blipFill>
                <a:blip r:embed="rId5" cstate="print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63846" y="3185056"/>
                <a:ext cx="628634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846" y="3185056"/>
                <a:ext cx="628634" cy="395429"/>
              </a:xfrm>
              <a:prstGeom prst="rect">
                <a:avLst/>
              </a:prstGeom>
              <a:blipFill>
                <a:blip r:embed="rId6" cstate="print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/>
          <p:cNvSpPr/>
          <p:nvPr/>
        </p:nvSpPr>
        <p:spPr>
          <a:xfrm>
            <a:off x="1289350" y="3717033"/>
            <a:ext cx="432047" cy="43204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연결선 43"/>
          <p:cNvCxnSpPr>
            <a:stCxn id="43" idx="6"/>
            <a:endCxn id="45" idx="2"/>
          </p:cNvCxnSpPr>
          <p:nvPr/>
        </p:nvCxnSpPr>
        <p:spPr>
          <a:xfrm>
            <a:off x="1721397" y="3933057"/>
            <a:ext cx="504056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2225453" y="3856080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/>
          <p:cNvCxnSpPr>
            <a:stCxn id="45" idx="6"/>
            <a:endCxn id="47" idx="2"/>
          </p:cNvCxnSpPr>
          <p:nvPr/>
        </p:nvCxnSpPr>
        <p:spPr>
          <a:xfrm flipV="1">
            <a:off x="2384297" y="3933057"/>
            <a:ext cx="531520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915817" y="3717033"/>
            <a:ext cx="432047" cy="43204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8" name="직선 연결선 47"/>
          <p:cNvCxnSpPr>
            <a:stCxn id="47" idx="6"/>
            <a:endCxn id="49" idx="2"/>
          </p:cNvCxnSpPr>
          <p:nvPr/>
        </p:nvCxnSpPr>
        <p:spPr>
          <a:xfrm>
            <a:off x="3347864" y="3933057"/>
            <a:ext cx="504056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3851920" y="3856080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연결선 49"/>
          <p:cNvCxnSpPr>
            <a:stCxn id="49" idx="6"/>
            <a:endCxn id="51" idx="2"/>
          </p:cNvCxnSpPr>
          <p:nvPr/>
        </p:nvCxnSpPr>
        <p:spPr>
          <a:xfrm flipV="1">
            <a:off x="4010764" y="3933057"/>
            <a:ext cx="531520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4542284" y="3717033"/>
            <a:ext cx="432047" cy="43204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/>
          <p:cNvCxnSpPr>
            <a:stCxn id="51" idx="6"/>
            <a:endCxn id="53" idx="2"/>
          </p:cNvCxnSpPr>
          <p:nvPr/>
        </p:nvCxnSpPr>
        <p:spPr>
          <a:xfrm>
            <a:off x="4974331" y="3933057"/>
            <a:ext cx="504056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5478387" y="3856080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6168751" y="3895388"/>
            <a:ext cx="72008" cy="753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6626873" y="3895388"/>
            <a:ext cx="72008" cy="753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/>
          <p:cNvSpPr/>
          <p:nvPr/>
        </p:nvSpPr>
        <p:spPr>
          <a:xfrm>
            <a:off x="7084995" y="3895388"/>
            <a:ext cx="72008" cy="753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7677826" y="3849964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8" name="직선 연결선 57"/>
          <p:cNvCxnSpPr>
            <a:stCxn id="57" idx="6"/>
          </p:cNvCxnSpPr>
          <p:nvPr/>
        </p:nvCxnSpPr>
        <p:spPr>
          <a:xfrm>
            <a:off x="7836670" y="3933057"/>
            <a:ext cx="5315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8368190" y="3731552"/>
            <a:ext cx="400002" cy="40000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8371" y="6069352"/>
            <a:ext cx="3318123" cy="514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4141794" y="614667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MDP</a:t>
            </a:r>
            <a:r>
              <a:rPr lang="ko-KR" altLang="en-US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 </a:t>
            </a:r>
            <a:r>
              <a:rPr lang="en-US" altLang="ko-KR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update : </a:t>
            </a:r>
            <a:endParaRPr lang="ko-KR" altLang="en-US" dirty="0"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9525" y="4653136"/>
            <a:ext cx="1884475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33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Monte-Carlo Learning in Model-free(MC)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MC value update</a:t>
            </a:r>
          </a:p>
          <a:p>
            <a:pPr lvl="1"/>
            <a:r>
              <a:rPr lang="ko-KR" altLang="en-US" dirty="0"/>
              <a:t>한</a:t>
            </a:r>
            <a:r>
              <a:rPr lang="en-US" altLang="ko-KR" dirty="0"/>
              <a:t> episode </a:t>
            </a:r>
            <a:r>
              <a:rPr lang="ko-KR" altLang="en-US" dirty="0"/>
              <a:t>내에서 어떤 </a:t>
            </a:r>
            <a:r>
              <a:rPr lang="en-US" altLang="ko-KR" dirty="0"/>
              <a:t>state</a:t>
            </a:r>
            <a:r>
              <a:rPr lang="ko-KR" altLang="en-US" dirty="0"/>
              <a:t>를 두 번 방문한다면 </a:t>
            </a:r>
            <a:r>
              <a:rPr lang="en-US" altLang="ko-KR" dirty="0"/>
              <a:t>update</a:t>
            </a:r>
            <a:r>
              <a:rPr lang="ko-KR" altLang="en-US" dirty="0"/>
              <a:t>를 어떻게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First-Visit Monte-Carlo Policy Evaluation</a:t>
            </a:r>
          </a:p>
          <a:p>
            <a:pPr lvl="1"/>
            <a:r>
              <a:rPr lang="ko-KR" altLang="en-US" dirty="0"/>
              <a:t>처음 방문한 </a:t>
            </a:r>
            <a:r>
              <a:rPr lang="en-US" altLang="ko-KR" dirty="0"/>
              <a:t>state</a:t>
            </a:r>
            <a:r>
              <a:rPr lang="ko-KR" altLang="en-US" dirty="0"/>
              <a:t>만 인정하는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Every-Visit Monte-Carlo Policy Evaluation</a:t>
            </a:r>
          </a:p>
          <a:p>
            <a:pPr lvl="1"/>
            <a:r>
              <a:rPr lang="ko-KR" altLang="en-US" dirty="0"/>
              <a:t>모든 방문마다 계속 </a:t>
            </a:r>
            <a:r>
              <a:rPr lang="en-US" altLang="ko-KR" dirty="0"/>
              <a:t>update</a:t>
            </a:r>
            <a:r>
              <a:rPr lang="ko-KR" altLang="en-US" dirty="0"/>
              <a:t>하는 방법</a:t>
            </a:r>
            <a:endParaRPr lang="en-US" altLang="ko-KR" dirty="0"/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sp>
        <p:nvSpPr>
          <p:cNvPr id="32" name="타원 31"/>
          <p:cNvSpPr/>
          <p:nvPr/>
        </p:nvSpPr>
        <p:spPr>
          <a:xfrm>
            <a:off x="1247058" y="2276872"/>
            <a:ext cx="432047" cy="43204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32" idx="6"/>
            <a:endCxn id="34" idx="2"/>
          </p:cNvCxnSpPr>
          <p:nvPr/>
        </p:nvCxnSpPr>
        <p:spPr>
          <a:xfrm>
            <a:off x="1679105" y="2492896"/>
            <a:ext cx="504056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183161" y="2415919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/>
          <p:cNvCxnSpPr>
            <a:stCxn id="34" idx="6"/>
            <a:endCxn id="36" idx="2"/>
          </p:cNvCxnSpPr>
          <p:nvPr/>
        </p:nvCxnSpPr>
        <p:spPr>
          <a:xfrm flipV="1">
            <a:off x="2342005" y="2492896"/>
            <a:ext cx="531520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2873525" y="2276872"/>
            <a:ext cx="432047" cy="43204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>
            <a:stCxn id="36" idx="6"/>
            <a:endCxn id="38" idx="2"/>
          </p:cNvCxnSpPr>
          <p:nvPr/>
        </p:nvCxnSpPr>
        <p:spPr>
          <a:xfrm>
            <a:off x="3305572" y="2492896"/>
            <a:ext cx="504056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809628" y="2415919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/>
          <p:cNvCxnSpPr>
            <a:stCxn id="38" idx="6"/>
            <a:endCxn id="40" idx="2"/>
          </p:cNvCxnSpPr>
          <p:nvPr/>
        </p:nvCxnSpPr>
        <p:spPr>
          <a:xfrm flipV="1">
            <a:off x="3968472" y="2492896"/>
            <a:ext cx="531520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499992" y="2276872"/>
            <a:ext cx="432047" cy="43204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40" idx="6"/>
            <a:endCxn id="42" idx="2"/>
          </p:cNvCxnSpPr>
          <p:nvPr/>
        </p:nvCxnSpPr>
        <p:spPr>
          <a:xfrm>
            <a:off x="4932039" y="2492896"/>
            <a:ext cx="504056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5436095" y="2415919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6126459" y="2455227"/>
            <a:ext cx="72008" cy="753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/>
          <p:cNvSpPr/>
          <p:nvPr/>
        </p:nvSpPr>
        <p:spPr>
          <a:xfrm>
            <a:off x="6584581" y="2455227"/>
            <a:ext cx="72008" cy="753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7042703" y="2455227"/>
            <a:ext cx="72008" cy="753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7635534" y="2409803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연결선 63"/>
          <p:cNvCxnSpPr>
            <a:stCxn id="63" idx="6"/>
          </p:cNvCxnSpPr>
          <p:nvPr/>
        </p:nvCxnSpPr>
        <p:spPr>
          <a:xfrm>
            <a:off x="7794378" y="2492896"/>
            <a:ext cx="5315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8325898" y="2291391"/>
            <a:ext cx="400002" cy="40000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구부러짐 12"/>
          <p:cNvCxnSpPr>
            <a:stCxn id="40" idx="7"/>
            <a:endCxn id="36" idx="1"/>
          </p:cNvCxnSpPr>
          <p:nvPr/>
        </p:nvCxnSpPr>
        <p:spPr>
          <a:xfrm rot="16200000" flipV="1">
            <a:off x="3902782" y="1374159"/>
            <a:ext cx="12700" cy="1931970"/>
          </a:xfrm>
          <a:prstGeom prst="curvedConnector3">
            <a:avLst>
              <a:gd name="adj1" fmla="val 277820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15616" y="2745539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745539"/>
                <a:ext cx="717312" cy="369332"/>
              </a:xfrm>
              <a:prstGeom prst="rect">
                <a:avLst/>
              </a:prstGeom>
              <a:blipFill>
                <a:blip r:embed="rId2" cstate="print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771800" y="2745539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745539"/>
                <a:ext cx="717312" cy="369332"/>
              </a:xfrm>
              <a:prstGeom prst="rect">
                <a:avLst/>
              </a:prstGeom>
              <a:blipFill>
                <a:blip r:embed="rId3" cstate="print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427984" y="2745539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2745539"/>
                <a:ext cx="717312" cy="369332"/>
              </a:xfrm>
              <a:prstGeom prst="rect">
                <a:avLst/>
              </a:prstGeom>
              <a:blipFill>
                <a:blip r:embed="rId4" cstate="print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263846" y="2745539"/>
                <a:ext cx="628634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846" y="2745539"/>
                <a:ext cx="628634" cy="395429"/>
              </a:xfrm>
              <a:prstGeom prst="rect">
                <a:avLst/>
              </a:prstGeom>
              <a:blipFill>
                <a:blip r:embed="rId5" cstate="print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771800" y="3114871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114871"/>
                <a:ext cx="717312" cy="369332"/>
              </a:xfrm>
              <a:prstGeom prst="rect">
                <a:avLst/>
              </a:prstGeom>
              <a:blipFill>
                <a:blip r:embed="rId6" cstate="print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427984" y="3114871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114871"/>
                <a:ext cx="717312" cy="369332"/>
              </a:xfrm>
              <a:prstGeom prst="rect">
                <a:avLst/>
              </a:prstGeom>
              <a:blipFill>
                <a:blip r:embed="rId7" cstate="print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045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Monte-Carlo Learning in Model-free(MC)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First-Visit Monte-Carlo Policy Evaluation</a:t>
                </a:r>
              </a:p>
              <a:p>
                <a:pPr lvl="1"/>
                <a:r>
                  <a:rPr lang="ko-KR" altLang="en-US" dirty="0"/>
                  <a:t>처음 방문한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만 인정하는 방법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The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first</a:t>
                </a:r>
                <a:r>
                  <a:rPr lang="en-US" altLang="ko-KR" dirty="0"/>
                  <a:t> time-step t that state s is visited in an episode,</a:t>
                </a:r>
              </a:p>
              <a:p>
                <a:pPr lvl="1"/>
                <a:r>
                  <a:rPr lang="en-US" altLang="ko-KR" dirty="0"/>
                  <a:t>Increment counter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Increment total 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Value of s is estimated by mean 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By law of large numbers,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18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Monte-Carlo Learning in Model-free(MC)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Every-Visit Monte-Carlo Policy Evaluation</a:t>
                </a:r>
              </a:p>
              <a:p>
                <a:pPr lvl="1"/>
                <a:r>
                  <a:rPr lang="ko-KR" altLang="en-US" dirty="0"/>
                  <a:t>모든 방문마다 계속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하는 방법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The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every</a:t>
                </a:r>
                <a:r>
                  <a:rPr lang="en-US" altLang="ko-KR" dirty="0"/>
                  <a:t> time-step t that state s is visited in an episode,</a:t>
                </a:r>
              </a:p>
              <a:p>
                <a:pPr lvl="1"/>
                <a:r>
                  <a:rPr lang="en-US" altLang="ko-KR" dirty="0"/>
                  <a:t>Increment counter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Increment total 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Value of s is estimated by mean return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By law of large numbers,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9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Visual </a:t>
            </a:r>
            <a:r>
              <a:rPr lang="en-US" altLang="ko-KR" b="1" dirty="0" err="1"/>
              <a:t>QnA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952106" y="720942"/>
            <a:ext cx="8166841" cy="5925810"/>
          </a:xfrm>
        </p:spPr>
        <p:txBody>
          <a:bodyPr/>
          <a:lstStyle/>
          <a:p>
            <a:r>
              <a:rPr lang="en-US" altLang="ko-KR" dirty="0"/>
              <a:t>Dataset and Problem definition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76F5B1-81C1-4FAA-B2C0-6004C24A66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1159" y="1942996"/>
            <a:ext cx="7321677" cy="44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0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Monte-Carlo Learning in Model-free(MC)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Incremental Mean</a:t>
                </a:r>
              </a:p>
              <a:p>
                <a:pPr lvl="1"/>
                <a:r>
                  <a:rPr lang="ko-KR" altLang="en-US" dirty="0"/>
                  <a:t>앞의 방식은 여러 개를 모아 놓고 한 번에 평균을 취하는 것이 아니고 </a:t>
                </a:r>
                <a:br>
                  <a:rPr lang="en-US" altLang="ko-KR" dirty="0"/>
                </a:br>
                <a:r>
                  <a:rPr lang="ko-KR" altLang="en-US" dirty="0"/>
                  <a:t>하나 </a:t>
                </a:r>
                <a:r>
                  <a:rPr lang="ko-KR" altLang="en-US" dirty="0" err="1"/>
                  <a:t>하나</a:t>
                </a:r>
                <a:r>
                  <a:rPr lang="ko-KR" altLang="en-US" dirty="0"/>
                  <a:t> 더해가며 평균을 얻는 방법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다음 방식으로 좀 더 공간을 잘 활용해서 평균을 구할 수 있다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60032" y="5301208"/>
            <a:ext cx="38827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이전 평균에 새로운 값과의 차이</a:t>
            </a:r>
            <a:r>
              <a:rPr lang="en-US" altLang="ko-KR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(error)</a:t>
            </a:r>
            <a:r>
              <a:rPr lang="ko-KR" altLang="en-US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를 </a:t>
            </a:r>
            <a:br>
              <a:rPr lang="en-US" altLang="ko-KR" dirty="0">
                <a:latin typeface="Yoon 블랙핏 77" panose="02000503000000020003" pitchFamily="2" charset="-127"/>
                <a:ea typeface="Yoon 블랙핏 77" panose="02000503000000020003" pitchFamily="2" charset="-127"/>
              </a:rPr>
            </a:br>
            <a:r>
              <a:rPr lang="ko-KR" altLang="en-US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적당한 양만큼 더해주는 방법</a:t>
            </a:r>
          </a:p>
        </p:txBody>
      </p:sp>
    </p:spTree>
    <p:extLst>
      <p:ext uri="{BB962C8B-B14F-4D97-AF65-F5344CB8AC3E}">
        <p14:creationId xmlns:p14="http://schemas.microsoft.com/office/powerpoint/2010/main" val="2602526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Monte-Carlo Learning in Model-free(MC)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Incremental Mean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ko-KR" altLang="en-US" dirty="0"/>
                  <a:t>이를 </a:t>
                </a:r>
                <a:r>
                  <a:rPr lang="en-US" altLang="ko-KR" dirty="0"/>
                  <a:t>MC update </a:t>
                </a:r>
                <a:r>
                  <a:rPr lang="ko-KR" altLang="en-US" dirty="0"/>
                  <a:t>방법에 적용해 본다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Update V(s) incrementally after episode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For each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with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altLang="ko-KR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br>
                  <a:rPr lang="en-US" altLang="ko-KR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,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최근 얻은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sample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의 가중치가 작게 되므로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로 고정</a:t>
                </a:r>
                <a:br>
                  <a:rPr lang="en-US" altLang="ko-KR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53074" y="1294311"/>
            <a:ext cx="38827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이전 평균에 새로운 값과의 차이</a:t>
            </a:r>
            <a:r>
              <a:rPr lang="en-US" altLang="ko-KR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(error)</a:t>
            </a:r>
            <a:r>
              <a:rPr lang="ko-KR" altLang="en-US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를 </a:t>
            </a:r>
            <a:br>
              <a:rPr lang="en-US" altLang="ko-KR" dirty="0">
                <a:latin typeface="Yoon 블랙핏 77" panose="02000503000000020003" pitchFamily="2" charset="-127"/>
                <a:ea typeface="Yoon 블랙핏 77" panose="02000503000000020003" pitchFamily="2" charset="-127"/>
              </a:rPr>
            </a:br>
            <a:r>
              <a:rPr lang="ko-KR" altLang="en-US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적당한 양만큼 더해주는 방법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5319" y="3573016"/>
            <a:ext cx="3360549" cy="993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7993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Monte-Carlo Learning in Model-free(MC)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MC Summary</a:t>
                </a:r>
              </a:p>
              <a:p>
                <a:pPr lvl="1"/>
                <a:r>
                  <a:rPr lang="en-US" altLang="ko-KR" dirty="0"/>
                  <a:t>Model(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가 없는 경우</a:t>
                </a:r>
                <a:r>
                  <a:rPr lang="en-US" altLang="ko-KR" dirty="0"/>
                  <a:t>, sample</a:t>
                </a:r>
                <a:r>
                  <a:rPr lang="ko-KR" altLang="en-US" dirty="0"/>
                  <a:t>을 이용한 방법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Episode</a:t>
                </a:r>
                <a:r>
                  <a:rPr lang="ko-KR" altLang="en-US" dirty="0"/>
                  <a:t>가 끝나고 그 </a:t>
                </a:r>
                <a:r>
                  <a:rPr lang="en-US" altLang="ko-KR" dirty="0"/>
                  <a:t>seq.</a:t>
                </a:r>
                <a:r>
                  <a:rPr lang="ko-KR" altLang="en-US" dirty="0"/>
                  <a:t>를 따라 </a:t>
                </a:r>
                <a:r>
                  <a:rPr lang="en-US" altLang="ko-KR" dirty="0"/>
                  <a:t>update </a:t>
                </a:r>
                <a:r>
                  <a:rPr lang="ko-KR" altLang="en-US" dirty="0"/>
                  <a:t>가능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끝나지 않거나 끝나는게 오래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걸리는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문제는 해결하기 힘듦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State Value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하기 위해 </a:t>
                </a:r>
                <a:r>
                  <a:rPr lang="en-US" altLang="ko-KR" dirty="0"/>
                  <a:t>Incremental mean </a:t>
                </a:r>
                <a:r>
                  <a:rPr lang="ko-KR" altLang="en-US" dirty="0"/>
                  <a:t>이용</a:t>
                </a:r>
                <a:endParaRPr lang="en-US" altLang="ko-KR" dirty="0"/>
              </a:p>
              <a:p>
                <a:pPr lvl="1"/>
                <a:endParaRPr lang="en-US" altLang="ko-KR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8893" y="3140968"/>
            <a:ext cx="5288869" cy="34355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26643" y="6510536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그림 출처 </a:t>
            </a:r>
            <a:r>
              <a:rPr lang="en-US" altLang="ko-KR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: RL </a:t>
            </a:r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강의자료</a:t>
            </a:r>
          </a:p>
        </p:txBody>
      </p:sp>
    </p:spTree>
    <p:extLst>
      <p:ext uri="{BB962C8B-B14F-4D97-AF65-F5344CB8AC3E}">
        <p14:creationId xmlns:p14="http://schemas.microsoft.com/office/powerpoint/2010/main" val="1243653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2555776" y="3058447"/>
            <a:ext cx="4032448" cy="741106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Temporal-Difference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464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Temporal-Difference Learning in Model-free(TD)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869654" y="777060"/>
                <a:ext cx="8166841" cy="592581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Bootstrapping</a:t>
                </a:r>
              </a:p>
              <a:p>
                <a:pPr lvl="1"/>
                <a:r>
                  <a:rPr lang="ko-KR" altLang="en-US" dirty="0"/>
                  <a:t>정의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In statistics,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bootstrapping</a:t>
                </a:r>
                <a:r>
                  <a:rPr lang="en-US" altLang="ko-KR" dirty="0"/>
                  <a:t> can refer to any test or metric that relies on </a:t>
                </a:r>
                <a:r>
                  <a:rPr lang="en-US" altLang="ko-KR" u="sng" dirty="0"/>
                  <a:t>random sampling with replacement</a:t>
                </a:r>
                <a:r>
                  <a:rPr lang="en-US" altLang="ko-KR" dirty="0"/>
                  <a:t>. </a:t>
                </a:r>
                <a:r>
                  <a:rPr lang="en-US" altLang="ko-KR" sz="900" dirty="0"/>
                  <a:t>(Wikipedia)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개념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현재 있는 데이터 개수만큼 복원추출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en-US" altLang="ko-KR" dirty="0"/>
                  <a:t>Original Sample Data</a:t>
                </a:r>
                <a:r>
                  <a:rPr lang="ko-KR" altLang="en-US" dirty="0"/>
                  <a:t>에 속한 데이터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가 </a:t>
                </a:r>
                <a:br>
                  <a:rPr lang="en-US" altLang="ko-KR" dirty="0"/>
                </a:br>
                <a:r>
                  <a:rPr lang="en-US" altLang="ko-KR" dirty="0" err="1"/>
                  <a:t>i</a:t>
                </a:r>
                <a:r>
                  <a:rPr lang="ko-KR" altLang="en-US" dirty="0"/>
                  <a:t>번째 </a:t>
                </a:r>
                <a:r>
                  <a:rPr lang="en-US" altLang="ko-KR" dirty="0"/>
                  <a:t>Random Sampled Data</a:t>
                </a:r>
                <a:r>
                  <a:rPr lang="ko-KR" altLang="en-US" dirty="0"/>
                  <a:t>에 속하게 될 확률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𝑅𝑎𝑛𝑑𝑜𝑚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𝑆𝑎𝑚𝑝𝑙𝑒𝑑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br>
                  <a:rPr lang="en-US" altLang="ko-KR" b="0" i="1" dirty="0">
                    <a:latin typeface="Cambria Math" panose="02040503050406030204" pitchFamily="18" charset="0"/>
                  </a:rPr>
                </a:br>
                <a:r>
                  <a:rPr lang="en-US" altLang="ko-KR" b="0" i="1" dirty="0">
                    <a:latin typeface="Cambria Math" panose="02040503050406030204" pitchFamily="18" charset="0"/>
                  </a:rPr>
                  <a:t>				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0.632</m:t>
                    </m:r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869654" y="777060"/>
                <a:ext cx="8166841" cy="5925810"/>
              </a:xfrm>
              <a:blipFill>
                <a:blip r:embed="rId2" cstate="print"/>
                <a:stretch>
                  <a:fillRect l="-1046" t="-1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sp>
        <p:nvSpPr>
          <p:cNvPr id="2" name="타원 1"/>
          <p:cNvSpPr/>
          <p:nvPr/>
        </p:nvSpPr>
        <p:spPr>
          <a:xfrm>
            <a:off x="2945904" y="3356992"/>
            <a:ext cx="1656184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rPr>
              <a:t>Original Sample Data</a:t>
            </a:r>
            <a:endParaRPr lang="ko-KR" altLang="en-US" dirty="0">
              <a:solidFill>
                <a:sysClr val="windowText" lastClr="000000"/>
              </a:solidFill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86264" y="3356992"/>
            <a:ext cx="1656184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rPr>
              <a:t>Random Sampled Data</a:t>
            </a:r>
            <a:endParaRPr lang="ko-KR" altLang="en-US" dirty="0">
              <a:solidFill>
                <a:sysClr val="windowText" lastClr="000000"/>
              </a:solidFill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cxnSp>
        <p:nvCxnSpPr>
          <p:cNvPr id="13" name="연결선: 구부러짐 12"/>
          <p:cNvCxnSpPr>
            <a:stCxn id="2" idx="7"/>
            <a:endCxn id="12" idx="1"/>
          </p:cNvCxnSpPr>
          <p:nvPr/>
        </p:nvCxnSpPr>
        <p:spPr>
          <a:xfrm rot="5400000" flipH="1" flipV="1">
            <a:off x="5394176" y="2501632"/>
            <a:ext cx="12700" cy="2069262"/>
          </a:xfrm>
          <a:prstGeom prst="curvedConnector3">
            <a:avLst>
              <a:gd name="adj1" fmla="val 311158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43322" y="328498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Bootstrap</a:t>
            </a:r>
            <a:endParaRPr lang="ko-KR" altLang="en-US" dirty="0"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338664" y="3509392"/>
            <a:ext cx="1656184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rPr>
              <a:t>Random Sampled Data</a:t>
            </a:r>
            <a:endParaRPr lang="ko-KR" altLang="en-US" dirty="0">
              <a:solidFill>
                <a:sysClr val="windowText" lastClr="000000"/>
              </a:solidFill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491064" y="3661792"/>
            <a:ext cx="1656184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rPr>
              <a:t>Random Sampled Data</a:t>
            </a:r>
            <a:endParaRPr lang="ko-KR" altLang="en-US" dirty="0">
              <a:solidFill>
                <a:sysClr val="windowText" lastClr="000000"/>
              </a:solidFill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643464" y="3814192"/>
            <a:ext cx="1656184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rPr>
              <a:t>Random Sampled Data</a:t>
            </a:r>
            <a:endParaRPr lang="ko-KR" altLang="en-US" dirty="0">
              <a:solidFill>
                <a:sysClr val="windowText" lastClr="000000"/>
              </a:solidFill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95864" y="3966592"/>
            <a:ext cx="1656184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rPr>
              <a:t>Random Sampled Data</a:t>
            </a:r>
            <a:endParaRPr lang="ko-KR" altLang="en-US" dirty="0">
              <a:solidFill>
                <a:sysClr val="windowText" lastClr="000000"/>
              </a:solidFill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948264" y="4118992"/>
            <a:ext cx="1656184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rPr>
              <a:t>Random Sampled Data</a:t>
            </a:r>
            <a:endParaRPr lang="ko-KR" altLang="en-US" dirty="0">
              <a:solidFill>
                <a:sysClr val="windowText" lastClr="000000"/>
              </a:solidFill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659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Temporal-Difference Learning in Model-free(TD)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869654" y="743550"/>
            <a:ext cx="8166841" cy="5925810"/>
          </a:xfrm>
        </p:spPr>
        <p:txBody>
          <a:bodyPr>
            <a:normAutofit/>
          </a:bodyPr>
          <a:lstStyle/>
          <a:p>
            <a:r>
              <a:rPr lang="en-US" altLang="ko-KR" dirty="0"/>
              <a:t>TD idea</a:t>
            </a:r>
          </a:p>
          <a:p>
            <a:pPr lvl="1"/>
            <a:r>
              <a:rPr lang="en-US" altLang="ko-KR" dirty="0"/>
              <a:t>MC</a:t>
            </a:r>
            <a:r>
              <a:rPr lang="ko-KR" altLang="en-US" dirty="0"/>
              <a:t>의 </a:t>
            </a:r>
            <a:r>
              <a:rPr lang="en-US" altLang="ko-KR" dirty="0"/>
              <a:t>episode</a:t>
            </a:r>
            <a:r>
              <a:rPr lang="ko-KR" altLang="en-US" dirty="0"/>
              <a:t>가 끝나야만 </a:t>
            </a:r>
            <a:r>
              <a:rPr lang="en-US" altLang="ko-KR" dirty="0"/>
              <a:t>update </a:t>
            </a:r>
            <a:r>
              <a:rPr lang="ko-KR" altLang="en-US" dirty="0"/>
              <a:t>가능한 한계점을 해결</a:t>
            </a:r>
            <a:endParaRPr lang="en-US" altLang="ko-KR" dirty="0"/>
          </a:p>
          <a:p>
            <a:pPr lvl="1"/>
            <a:r>
              <a:rPr lang="en-US" altLang="ko-KR" dirty="0"/>
              <a:t>Episode</a:t>
            </a:r>
            <a:r>
              <a:rPr lang="ko-KR" altLang="en-US" dirty="0"/>
              <a:t>가 끝나지 않아도 </a:t>
            </a:r>
            <a:r>
              <a:rPr lang="en-US" altLang="ko-KR" dirty="0"/>
              <a:t>time step</a:t>
            </a:r>
            <a:r>
              <a:rPr lang="ko-KR" altLang="en-US" dirty="0"/>
              <a:t>마다 학습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비유 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MC : </a:t>
            </a:r>
            <a:r>
              <a:rPr lang="ko-KR" altLang="en-US" dirty="0"/>
              <a:t>대학교에 들어와서 졸업 후 그 동안을 돌아보고 후회되는 점을 체크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다시 입학 후 그런 부분들을 수정해가며 다시 졸업</a:t>
            </a:r>
            <a:r>
              <a:rPr lang="en-US" altLang="ko-KR" dirty="0"/>
              <a:t>. </a:t>
            </a:r>
            <a:r>
              <a:rPr lang="ko-KR" altLang="en-US" dirty="0"/>
              <a:t>이를 반복</a:t>
            </a:r>
            <a:endParaRPr lang="en-US" altLang="ko-KR" dirty="0"/>
          </a:p>
          <a:p>
            <a:pPr lvl="2"/>
            <a:r>
              <a:rPr lang="en-US" altLang="ko-KR" dirty="0"/>
              <a:t>TD : 2</a:t>
            </a:r>
            <a:r>
              <a:rPr lang="ko-KR" altLang="en-US" dirty="0"/>
              <a:t>학년 선배가 먼저 겪어본 바를 </a:t>
            </a:r>
            <a:r>
              <a:rPr lang="en-US" altLang="ko-KR" dirty="0"/>
              <a:t>1</a:t>
            </a:r>
            <a:r>
              <a:rPr lang="ko-KR" altLang="en-US" dirty="0"/>
              <a:t>학년 후배에게 알려주는 절차 진행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물론 선배도 대학생활을 모두 겪은 것은 아니지만</a:t>
            </a:r>
            <a:r>
              <a:rPr lang="en-US" altLang="ko-KR" dirty="0"/>
              <a:t>, </a:t>
            </a:r>
            <a:r>
              <a:rPr lang="ko-KR" altLang="en-US" dirty="0"/>
              <a:t>그래도 좀 나음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TD</a:t>
            </a:r>
            <a:r>
              <a:rPr lang="ko-KR" altLang="en-US" dirty="0"/>
              <a:t>는 현재 </a:t>
            </a:r>
            <a:r>
              <a:rPr lang="en-US" altLang="ko-KR" dirty="0"/>
              <a:t>state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를 구하기 위해 다음</a:t>
            </a:r>
            <a:r>
              <a:rPr lang="en-US" altLang="ko-KR" dirty="0"/>
              <a:t> </a:t>
            </a:r>
            <a:r>
              <a:rPr lang="ko-KR" altLang="en-US" dirty="0"/>
              <a:t>단계의 </a:t>
            </a:r>
            <a:r>
              <a:rPr lang="en-US" altLang="ko-KR" dirty="0"/>
              <a:t>state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r>
              <a:rPr lang="ko-KR" altLang="en-US" dirty="0"/>
              <a:t>이는 </a:t>
            </a:r>
            <a:r>
              <a:rPr lang="en-US" altLang="ko-KR" dirty="0"/>
              <a:t>Bellman eq.</a:t>
            </a:r>
            <a:r>
              <a:rPr lang="ko-KR" altLang="en-US" dirty="0"/>
              <a:t>과 같으며 이는 </a:t>
            </a:r>
            <a:r>
              <a:rPr lang="en-US" altLang="ko-KR" dirty="0"/>
              <a:t>Bootstrapping</a:t>
            </a:r>
            <a:r>
              <a:rPr lang="ko-KR" altLang="en-US" dirty="0"/>
              <a:t>과 같음</a:t>
            </a:r>
            <a:endParaRPr lang="en-US" altLang="ko-KR" dirty="0"/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05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Temporal-Difference Learning in Model-free(TD)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869654" y="743550"/>
                <a:ext cx="8166841" cy="592581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TD value update (MC</a:t>
                </a:r>
                <a:r>
                  <a:rPr lang="ko-KR" altLang="en-US" dirty="0"/>
                  <a:t>와 비교하여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Goal :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ko-KR" dirty="0"/>
                  <a:t> online from experience under policy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value update</a:t>
                </a:r>
              </a:p>
              <a:p>
                <a:pPr lvl="2"/>
                <a:r>
                  <a:rPr lang="en-US" altLang="ko-KR" dirty="0"/>
                  <a:t>Incremental every-visit MC</a:t>
                </a:r>
              </a:p>
              <a:p>
                <a:pPr lvl="3"/>
                <a:r>
                  <a:rPr lang="en-US" altLang="ko-KR" dirty="0"/>
                  <a:t>Update value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toward </a:t>
                </a:r>
                <a:r>
                  <a:rPr lang="en-US" altLang="ko-KR" u="sng" dirty="0"/>
                  <a:t>actual return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완료된 </a:t>
                </a:r>
                <a:r>
                  <a:rPr lang="en-US" altLang="ko-KR" dirty="0"/>
                  <a:t>episode</a:t>
                </a:r>
                <a:r>
                  <a:rPr lang="ko-KR" altLang="en-US" dirty="0"/>
                  <a:t>로부터 얻은 실제 </a:t>
                </a:r>
                <a:r>
                  <a:rPr lang="en-US" altLang="ko-KR" dirty="0"/>
                  <a:t>return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이용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TD value Update</a:t>
                </a:r>
              </a:p>
              <a:p>
                <a:pPr lvl="2"/>
                <a:r>
                  <a:rPr lang="en-US" altLang="ko-KR" dirty="0"/>
                  <a:t>Simplest temporal-difference learning algorithm, TD(0)</a:t>
                </a:r>
              </a:p>
              <a:p>
                <a:pPr lvl="3"/>
                <a:r>
                  <a:rPr lang="en-US" altLang="ko-KR" dirty="0"/>
                  <a:t>Update value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toward </a:t>
                </a:r>
                <a:r>
                  <a:rPr lang="en-US" altLang="ko-KR" u="sng" dirty="0"/>
                  <a:t>estimated return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TD target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: TD error</a:t>
                </a:r>
              </a:p>
              <a:p>
                <a:pPr lvl="2"/>
                <a:r>
                  <a:rPr lang="ko-KR" altLang="en-US" dirty="0">
                    <a:solidFill>
                      <a:schemeClr val="tx1"/>
                    </a:solidFill>
                  </a:rPr>
                  <a:t>완료되지 않은 </a:t>
                </a:r>
                <a:r>
                  <a:rPr lang="en-US" altLang="ko-KR" dirty="0"/>
                  <a:t>episode</a:t>
                </a:r>
                <a:r>
                  <a:rPr lang="ko-KR" altLang="en-US" dirty="0"/>
                  <a:t>에서 다음단계의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를 추정 후 이용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869654" y="743550"/>
                <a:ext cx="8166841" cy="5925810"/>
              </a:xfrm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5F2D0D-6427-446C-B882-080ADD3FB94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6346" y="1996449"/>
            <a:ext cx="2642750" cy="17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07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Temporal-Difference Learning in Model-free(TD)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869654" y="743550"/>
            <a:ext cx="8166841" cy="5925810"/>
          </a:xfrm>
        </p:spPr>
        <p:txBody>
          <a:bodyPr>
            <a:normAutofit/>
          </a:bodyPr>
          <a:lstStyle/>
          <a:p>
            <a:r>
              <a:rPr lang="en-US" altLang="ko-KR" dirty="0"/>
              <a:t>TD(0) algorithm</a:t>
            </a:r>
          </a:p>
          <a:p>
            <a:pPr lvl="1"/>
            <a:r>
              <a:rPr lang="ko-KR" altLang="en-US" dirty="0"/>
              <a:t>여기서 </a:t>
            </a:r>
            <a:r>
              <a:rPr lang="en-US" altLang="ko-KR" dirty="0"/>
              <a:t>0</a:t>
            </a:r>
            <a:r>
              <a:rPr lang="ko-KR" altLang="en-US" dirty="0"/>
              <a:t>의 의미는 </a:t>
            </a:r>
            <a:r>
              <a:rPr lang="en-US" altLang="ko-KR" dirty="0"/>
              <a:t>1-step</a:t>
            </a:r>
            <a:r>
              <a:rPr lang="ko-KR" altLang="en-US" dirty="0" err="1"/>
              <a:t>만큼까지만</a:t>
            </a:r>
            <a:r>
              <a:rPr lang="ko-KR" altLang="en-US" dirty="0"/>
              <a:t> 의미를 주고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step</a:t>
            </a:r>
            <a:r>
              <a:rPr lang="ko-KR" altLang="en-US" dirty="0"/>
              <a:t>은 고려하지 않음을 의미</a:t>
            </a:r>
            <a:r>
              <a:rPr lang="en-US" altLang="ko-KR" dirty="0"/>
              <a:t>.(</a:t>
            </a:r>
            <a:r>
              <a:rPr lang="ko-KR" altLang="en-US" dirty="0"/>
              <a:t>뒤에서 자세히 설명이 나옴</a:t>
            </a:r>
            <a:r>
              <a:rPr lang="en-US" altLang="ko-KR" dirty="0"/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492896"/>
            <a:ext cx="7678615" cy="366942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189386" y="5373216"/>
            <a:ext cx="47525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863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MC &amp; TD example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869654" y="743550"/>
                <a:ext cx="8166841" cy="592581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AB example</a:t>
                </a:r>
              </a:p>
              <a:p>
                <a:pPr lvl="1"/>
                <a:r>
                  <a:rPr lang="en-US" altLang="ko-KR" dirty="0"/>
                  <a:t>State : A, B</a:t>
                </a:r>
              </a:p>
              <a:p>
                <a:pPr lvl="1"/>
                <a:r>
                  <a:rPr lang="en-US" altLang="ko-KR" dirty="0"/>
                  <a:t>Reward : 0, 1</a:t>
                </a:r>
              </a:p>
              <a:p>
                <a:pPr lvl="1"/>
                <a:r>
                  <a:rPr lang="en-US" altLang="ko-KR" dirty="0"/>
                  <a:t>8 episodes</a:t>
                </a:r>
              </a:p>
              <a:p>
                <a:pPr lvl="2"/>
                <a:r>
                  <a:rPr lang="en-US" altLang="ko-KR" dirty="0"/>
                  <a:t>A, 0, B, 0</a:t>
                </a:r>
              </a:p>
              <a:p>
                <a:pPr lvl="2"/>
                <a:r>
                  <a:rPr lang="en-US" altLang="ko-KR" dirty="0"/>
                  <a:t>B, 1</a:t>
                </a:r>
              </a:p>
              <a:p>
                <a:pPr lvl="2"/>
                <a:r>
                  <a:rPr lang="en-US" altLang="ko-KR" dirty="0"/>
                  <a:t>B, 1</a:t>
                </a:r>
              </a:p>
              <a:p>
                <a:pPr lvl="2"/>
                <a:r>
                  <a:rPr lang="en-US" altLang="ko-KR" dirty="0"/>
                  <a:t>B, 1</a:t>
                </a:r>
              </a:p>
              <a:p>
                <a:pPr lvl="2"/>
                <a:r>
                  <a:rPr lang="en-US" altLang="ko-KR" dirty="0"/>
                  <a:t>B, 1</a:t>
                </a:r>
              </a:p>
              <a:p>
                <a:pPr lvl="2"/>
                <a:r>
                  <a:rPr lang="en-US" altLang="ko-KR" dirty="0"/>
                  <a:t>B, 1</a:t>
                </a:r>
              </a:p>
              <a:p>
                <a:pPr lvl="2"/>
                <a:r>
                  <a:rPr lang="en-US" altLang="ko-KR" dirty="0"/>
                  <a:t>B, 1</a:t>
                </a:r>
              </a:p>
              <a:p>
                <a:pPr lvl="2"/>
                <a:r>
                  <a:rPr lang="en-US" altLang="ko-KR" dirty="0"/>
                  <a:t>B, 0</a:t>
                </a:r>
              </a:p>
              <a:p>
                <a:pPr lvl="1"/>
                <a:r>
                  <a:rPr lang="en-US" altLang="ko-KR" dirty="0"/>
                  <a:t>V(A), V(B) ?</a:t>
                </a:r>
              </a:p>
              <a:p>
                <a:pPr lvl="2"/>
                <a:r>
                  <a:rPr lang="en-US" altLang="ko-KR" dirty="0"/>
                  <a:t>V(B)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ko-KR" dirty="0"/>
                  <a:t> = 0.75 (</a:t>
                </a:r>
                <a:r>
                  <a:rPr lang="ko-KR" altLang="en-US" dirty="0"/>
                  <a:t>아마도</a:t>
                </a:r>
                <a:r>
                  <a:rPr lang="en-US" altLang="ko-KR" dirty="0"/>
                  <a:t>…),   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V(A) = 0???</a:t>
                </a: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869654" y="743550"/>
                <a:ext cx="8166841" cy="5925810"/>
              </a:xfrm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56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MC &amp; TD example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869654" y="743550"/>
            <a:ext cx="8166841" cy="5925810"/>
          </a:xfrm>
        </p:spPr>
        <p:txBody>
          <a:bodyPr>
            <a:normAutofit/>
          </a:bodyPr>
          <a:lstStyle/>
          <a:p>
            <a:r>
              <a:rPr lang="en-US" altLang="ko-KR" dirty="0"/>
              <a:t>AB example</a:t>
            </a:r>
          </a:p>
          <a:p>
            <a:pPr lvl="1"/>
            <a:r>
              <a:rPr lang="en-US" altLang="ko-KR" dirty="0"/>
              <a:t>State : A, B</a:t>
            </a:r>
          </a:p>
          <a:p>
            <a:pPr lvl="1"/>
            <a:r>
              <a:rPr lang="en-US" altLang="ko-KR" dirty="0"/>
              <a:t>Reward : 0, 1</a:t>
            </a:r>
          </a:p>
          <a:p>
            <a:pPr lvl="1"/>
            <a:r>
              <a:rPr lang="en-US" altLang="ko-KR" dirty="0"/>
              <a:t>8 episodes</a:t>
            </a:r>
          </a:p>
          <a:p>
            <a:pPr lvl="2"/>
            <a:r>
              <a:rPr lang="en-US" altLang="ko-KR" dirty="0"/>
              <a:t>A, 0, B, 0</a:t>
            </a:r>
          </a:p>
          <a:p>
            <a:pPr lvl="2"/>
            <a:r>
              <a:rPr lang="en-US" altLang="ko-KR" dirty="0"/>
              <a:t>B, 1</a:t>
            </a:r>
          </a:p>
          <a:p>
            <a:pPr lvl="2"/>
            <a:r>
              <a:rPr lang="en-US" altLang="ko-KR" dirty="0"/>
              <a:t>B, 1</a:t>
            </a:r>
          </a:p>
          <a:p>
            <a:pPr lvl="2"/>
            <a:r>
              <a:rPr lang="en-US" altLang="ko-KR" dirty="0"/>
              <a:t>B, 1</a:t>
            </a:r>
          </a:p>
          <a:p>
            <a:pPr lvl="2"/>
            <a:r>
              <a:rPr lang="en-US" altLang="ko-KR" dirty="0"/>
              <a:t>B, 1</a:t>
            </a:r>
          </a:p>
          <a:p>
            <a:pPr lvl="2"/>
            <a:r>
              <a:rPr lang="en-US" altLang="ko-KR" dirty="0"/>
              <a:t>B, 1</a:t>
            </a:r>
          </a:p>
          <a:p>
            <a:pPr lvl="2"/>
            <a:r>
              <a:rPr lang="en-US" altLang="ko-KR" dirty="0"/>
              <a:t>B, 1</a:t>
            </a:r>
          </a:p>
          <a:p>
            <a:pPr lvl="2"/>
            <a:r>
              <a:rPr lang="en-US" altLang="ko-KR" dirty="0"/>
              <a:t>B, 0</a:t>
            </a:r>
          </a:p>
          <a:p>
            <a:pPr lvl="1"/>
            <a:r>
              <a:rPr lang="en-US" altLang="ko-KR" dirty="0"/>
              <a:t>V(A), V(B) ?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V(A) = 0.75???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1920" y="1794256"/>
            <a:ext cx="4776651" cy="33085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0879" y="1370357"/>
            <a:ext cx="560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현재 가진 데이터를 가장 잘 설명하는 </a:t>
            </a:r>
            <a:r>
              <a:rPr lang="en-US" altLang="ko-KR" u="sng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MDP</a:t>
            </a:r>
            <a:r>
              <a:rPr lang="ko-KR" altLang="en-US" u="sng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 </a:t>
            </a:r>
            <a:r>
              <a:rPr lang="en-US" altLang="ko-KR" u="sng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structure</a:t>
            </a:r>
            <a:r>
              <a:rPr lang="ko-KR" altLang="en-US" u="sng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를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75856" y="4472155"/>
                <a:ext cx="30844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V(B) = 1*0.75 + 0*0.25 = 0.75</a:t>
                </a:r>
              </a:p>
              <a:p>
                <a:r>
                  <a:rPr lang="en-US" altLang="ko-KR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V(A) = 0 +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Yoon 블랙핏 77" panose="02000503000000020003" pitchFamily="2" charset="-127"/>
                      </a:rPr>
                      <m:t>𝛾</m:t>
                    </m:r>
                  </m:oMath>
                </a14:m>
                <a:r>
                  <a:rPr lang="en-US" altLang="ko-KR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V(B) = 0.75</a:t>
                </a:r>
                <a:endParaRPr lang="ko-KR" altLang="en-US" dirty="0">
                  <a:latin typeface="Yoon 블랙핏 77" panose="02000503000000020003" pitchFamily="2" charset="-127"/>
                  <a:ea typeface="Yoon 블랙핏 77" panose="02000503000000020003" pitchFamily="2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472155"/>
                <a:ext cx="3084499" cy="646331"/>
              </a:xfrm>
              <a:prstGeom prst="rect">
                <a:avLst/>
              </a:prstGeom>
              <a:blipFill>
                <a:blip r:embed="rId3" cstate="print"/>
                <a:stretch>
                  <a:fillRect l="-1581" t="-5660" r="-1186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4088" y="5877260"/>
            <a:ext cx="3664693" cy="760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8591629" y="213262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1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8579937" y="4869160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21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Visual </a:t>
            </a:r>
            <a:r>
              <a:rPr lang="en-US" altLang="ko-KR" b="1" dirty="0" err="1"/>
              <a:t>QnA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Dataset and Problem definition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pPr lvl="1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Difficulty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84D95-AC8A-4BF7-8A35-026B51B0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9167"/>
          <a:stretch/>
        </p:blipFill>
        <p:spPr>
          <a:xfrm>
            <a:off x="2987824" y="1164616"/>
            <a:ext cx="4517924" cy="25202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92F755-044C-457B-A502-8C4215E5B11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3707422"/>
            <a:ext cx="5210109" cy="29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85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MC &amp; TD example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869654" y="743550"/>
                <a:ext cx="8166841" cy="592581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AB example</a:t>
                </a:r>
              </a:p>
              <a:p>
                <a:pPr lvl="1"/>
                <a:r>
                  <a:rPr lang="en-US" altLang="ko-KR" dirty="0">
                    <a:solidFill>
                      <a:srgbClr val="FF0000"/>
                    </a:solidFill>
                  </a:rPr>
                  <a:t>MC</a:t>
                </a:r>
                <a:r>
                  <a:rPr lang="ko-KR" altLang="en-US" dirty="0"/>
                  <a:t>는 </a:t>
                </a:r>
                <a:r>
                  <a:rPr lang="en-US" altLang="ko-KR" u="sng" dirty="0"/>
                  <a:t>minimum mean-squared error</a:t>
                </a:r>
                <a:r>
                  <a:rPr lang="ko-KR" altLang="en-US" dirty="0"/>
                  <a:t>를 만족하는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에 수렴한다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데이터에 대해 </a:t>
                </a:r>
                <a:r>
                  <a:rPr lang="en-US" altLang="ko-KR" dirty="0"/>
                  <a:t>Best fit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2"/>
                <a:r>
                  <a:rPr lang="en-US" altLang="ko-KR" dirty="0"/>
                  <a:t>A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개 </a:t>
                </a:r>
                <a:r>
                  <a:rPr lang="en-US" altLang="ko-KR" dirty="0"/>
                  <a:t>episode</a:t>
                </a:r>
                <a:r>
                  <a:rPr lang="ko-KR" altLang="en-US" dirty="0"/>
                  <a:t>중에서 </a:t>
                </a:r>
                <a:r>
                  <a:rPr lang="en-US" altLang="ko-KR" dirty="0"/>
                  <a:t>(A, 0, B, 0) 1</a:t>
                </a:r>
                <a:r>
                  <a:rPr lang="ko-KR" altLang="en-US" dirty="0"/>
                  <a:t>번 나왔고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여기서 계산해 보면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0=0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en-US" altLang="ko-KR" dirty="0">
                    <a:solidFill>
                      <a:srgbClr val="FF0000"/>
                    </a:solidFill>
                  </a:rPr>
                  <a:t>TD(0)</a:t>
                </a:r>
                <a:r>
                  <a:rPr lang="ko-KR" altLang="en-US" dirty="0"/>
                  <a:t>는 </a:t>
                </a:r>
                <a:r>
                  <a:rPr lang="en-US" altLang="ko-KR" u="sng" dirty="0"/>
                  <a:t>maximum likelihood Markov Model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에 수렴한다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Episode</a:t>
                </a:r>
                <a:r>
                  <a:rPr lang="ko-KR" altLang="en-US" dirty="0"/>
                  <a:t>에서 특정 상황의 </a:t>
                </a:r>
                <a:r>
                  <a:rPr lang="en-US" altLang="ko-KR" dirty="0"/>
                  <a:t>count</a:t>
                </a:r>
                <a:r>
                  <a:rPr lang="ko-KR" altLang="en-US" dirty="0"/>
                  <a:t>를 기반으로 </a:t>
                </a:r>
                <a:r>
                  <a:rPr lang="en-US" altLang="ko-KR" dirty="0"/>
                  <a:t>R, P</a:t>
                </a:r>
                <a:r>
                  <a:rPr lang="ko-KR" altLang="en-US" dirty="0"/>
                  <a:t>를 구축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추정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한다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1(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914400" lvl="2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869654" y="743550"/>
                <a:ext cx="8166841" cy="5925810"/>
              </a:xfrm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834109" y="5595530"/>
                <a:ext cx="905504" cy="425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09" y="5595530"/>
                <a:ext cx="905504" cy="42575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347260"/>
                  </p:ext>
                </p:extLst>
              </p:nvPr>
            </p:nvGraphicFramePr>
            <p:xfrm>
              <a:off x="1811621" y="4771062"/>
              <a:ext cx="2184315" cy="18763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6863">
                      <a:extLst>
                        <a:ext uri="{9D8B030D-6E8A-4147-A177-3AD203B41FA5}">
                          <a16:colId xmlns:a16="http://schemas.microsoft.com/office/drawing/2014/main" val="898364139"/>
                        </a:ext>
                      </a:extLst>
                    </a:gridCol>
                    <a:gridCol w="436863">
                      <a:extLst>
                        <a:ext uri="{9D8B030D-6E8A-4147-A177-3AD203B41FA5}">
                          <a16:colId xmlns:a16="http://schemas.microsoft.com/office/drawing/2014/main" val="146837220"/>
                        </a:ext>
                      </a:extLst>
                    </a:gridCol>
                    <a:gridCol w="436863">
                      <a:extLst>
                        <a:ext uri="{9D8B030D-6E8A-4147-A177-3AD203B41FA5}">
                          <a16:colId xmlns:a16="http://schemas.microsoft.com/office/drawing/2014/main" val="4199752354"/>
                        </a:ext>
                      </a:extLst>
                    </a:gridCol>
                    <a:gridCol w="436863">
                      <a:extLst>
                        <a:ext uri="{9D8B030D-6E8A-4147-A177-3AD203B41FA5}">
                          <a16:colId xmlns:a16="http://schemas.microsoft.com/office/drawing/2014/main" val="3285935146"/>
                        </a:ext>
                      </a:extLst>
                    </a:gridCol>
                    <a:gridCol w="436863">
                      <a:extLst>
                        <a:ext uri="{9D8B030D-6E8A-4147-A177-3AD203B41FA5}">
                          <a16:colId xmlns:a16="http://schemas.microsoft.com/office/drawing/2014/main" val="1864355023"/>
                        </a:ext>
                      </a:extLst>
                    </a:gridCol>
                  </a:tblGrid>
                  <a:tr h="37526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A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B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3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300" i="1" dirty="0" smtClean="0">
                                        <a:latin typeface="Cambria Math" panose="02040503050406030204" pitchFamily="18" charset="0"/>
                                      </a:rPr>
                                      <m:t>■</m:t>
                                    </m:r>
                                  </m:e>
                                  <m:sub>
                                    <m:r>
                                      <a:rPr lang="en-US" altLang="ko-KR" sz="13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3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300" i="1" dirty="0" smtClean="0">
                                        <a:latin typeface="Cambria Math" panose="02040503050406030204" pitchFamily="18" charset="0"/>
                                      </a:rPr>
                                      <m:t>■</m:t>
                                    </m:r>
                                  </m:e>
                                  <m:sub>
                                    <m:r>
                                      <a:rPr lang="en-US" altLang="ko-KR" sz="13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extLst>
                      <a:ext uri="{0D108BD9-81ED-4DB2-BD59-A6C34878D82A}">
                        <a16:rowId xmlns:a16="http://schemas.microsoft.com/office/drawing/2014/main" val="1070975761"/>
                      </a:ext>
                    </a:extLst>
                  </a:tr>
                  <a:tr h="3752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A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1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extLst>
                      <a:ext uri="{0D108BD9-81ED-4DB2-BD59-A6C34878D82A}">
                        <a16:rowId xmlns:a16="http://schemas.microsoft.com/office/drawing/2014/main" val="1734267566"/>
                      </a:ext>
                    </a:extLst>
                  </a:tr>
                  <a:tr h="3752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B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0.75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0.25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extLst>
                      <a:ext uri="{0D108BD9-81ED-4DB2-BD59-A6C34878D82A}">
                        <a16:rowId xmlns:a16="http://schemas.microsoft.com/office/drawing/2014/main" val="1078770068"/>
                      </a:ext>
                    </a:extLst>
                  </a:tr>
                  <a:tr h="3752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3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300" i="1" dirty="0" smtClean="0">
                                        <a:latin typeface="Cambria Math" panose="02040503050406030204" pitchFamily="18" charset="0"/>
                                      </a:rPr>
                                      <m:t>■</m:t>
                                    </m:r>
                                  </m:e>
                                  <m:sub>
                                    <m:r>
                                      <a:rPr lang="en-US" altLang="ko-KR" sz="13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extLst>
                      <a:ext uri="{0D108BD9-81ED-4DB2-BD59-A6C34878D82A}">
                        <a16:rowId xmlns:a16="http://schemas.microsoft.com/office/drawing/2014/main" val="2890298614"/>
                      </a:ext>
                    </a:extLst>
                  </a:tr>
                  <a:tr h="375263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3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300" i="1" dirty="0" smtClean="0">
                                        <a:latin typeface="Cambria Math" panose="02040503050406030204" pitchFamily="18" charset="0"/>
                                      </a:rPr>
                                      <m:t>■</m:t>
                                    </m:r>
                                  </m:e>
                                  <m:sub>
                                    <m:r>
                                      <a:rPr lang="en-US" altLang="ko-KR" sz="13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extLst>
                      <a:ext uri="{0D108BD9-81ED-4DB2-BD59-A6C34878D82A}">
                        <a16:rowId xmlns:a16="http://schemas.microsoft.com/office/drawing/2014/main" val="15011769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163347260"/>
                  </p:ext>
                </p:extLst>
              </p:nvPr>
            </p:nvGraphicFramePr>
            <p:xfrm>
              <a:off x="1811621" y="4771062"/>
              <a:ext cx="2184315" cy="18763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686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898364139"/>
                        </a:ext>
                      </a:extLst>
                    </a:gridCol>
                    <a:gridCol w="43686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6837220"/>
                        </a:ext>
                      </a:extLst>
                    </a:gridCol>
                    <a:gridCol w="43686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99752354"/>
                        </a:ext>
                      </a:extLst>
                    </a:gridCol>
                    <a:gridCol w="43686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285935146"/>
                        </a:ext>
                      </a:extLst>
                    </a:gridCol>
                    <a:gridCol w="43686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864355023"/>
                        </a:ext>
                      </a:extLst>
                    </a:gridCol>
                  </a:tblGrid>
                  <a:tr h="375263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A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B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017" marR="64017" marT="32009" marB="32009" anchor="ctr">
                        <a:blipFill>
                          <a:blip r:embed="rId4"/>
                          <a:stretch>
                            <a:fillRect l="-300000" t="-1613" r="-102778" b="-4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017" marR="64017" marT="32009" marB="32009" anchor="ctr">
                        <a:blipFill>
                          <a:blip r:embed="rId4"/>
                          <a:stretch>
                            <a:fillRect l="-400000" t="-1613" r="-2778" b="-4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70975761"/>
                      </a:ext>
                    </a:extLst>
                  </a:tr>
                  <a:tr h="3752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A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1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734267566"/>
                      </a:ext>
                    </a:extLst>
                  </a:tr>
                  <a:tr h="37526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B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0.75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0.25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78770068"/>
                      </a:ext>
                    </a:extLst>
                  </a:tr>
                  <a:tr h="3752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017" marR="64017" marT="32009" marB="32009" anchor="ctr">
                        <a:blipFill>
                          <a:blip r:embed="rId4"/>
                          <a:stretch>
                            <a:fillRect l="-1389" t="-300000" r="-401389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890298614"/>
                      </a:ext>
                    </a:extLst>
                  </a:tr>
                  <a:tr h="37526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017" marR="64017" marT="32009" marB="32009" anchor="ctr">
                        <a:blipFill>
                          <a:blip r:embed="rId4"/>
                          <a:stretch>
                            <a:fillRect l="-1389" t="-400000" r="-40138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/>
                            <a:t>0</a:t>
                          </a:r>
                          <a:endParaRPr lang="ko-KR" altLang="en-US" sz="1300" dirty="0"/>
                        </a:p>
                      </a:txBody>
                      <a:tcPr marL="64017" marR="64017" marT="32009" marB="32009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5011769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4067944" y="5320102"/>
                <a:ext cx="2215222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320102"/>
                <a:ext cx="2215222" cy="97661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/>
          <p:cNvCxnSpPr/>
          <p:nvPr/>
        </p:nvCxnSpPr>
        <p:spPr>
          <a:xfrm>
            <a:off x="6444208" y="5805264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7011950" y="5347581"/>
                <a:ext cx="2056076" cy="889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=0+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50" y="5347581"/>
                <a:ext cx="2056076" cy="88973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589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Temporal-Difference Learning in Model-free(TD)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TD Summary</a:t>
                </a:r>
              </a:p>
              <a:p>
                <a:pPr lvl="1"/>
                <a:r>
                  <a:rPr lang="en-US" altLang="ko-KR" dirty="0"/>
                  <a:t>Model(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가 없는 경우</a:t>
                </a:r>
                <a:r>
                  <a:rPr lang="en-US" altLang="ko-KR" dirty="0"/>
                  <a:t>, sample</a:t>
                </a:r>
                <a:r>
                  <a:rPr lang="ko-KR" altLang="en-US" dirty="0"/>
                  <a:t>을 이용한 방법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Episode</a:t>
                </a:r>
                <a:r>
                  <a:rPr lang="ko-KR" altLang="en-US" dirty="0"/>
                  <a:t>가 끝나지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않고 </a:t>
                </a:r>
                <a:r>
                  <a:rPr lang="en-US" altLang="ko-KR" dirty="0"/>
                  <a:t>seq.</a:t>
                </a:r>
                <a:r>
                  <a:rPr lang="ko-KR" altLang="en-US" dirty="0"/>
                  <a:t>를 따라 </a:t>
                </a:r>
                <a:r>
                  <a:rPr lang="en-US" altLang="ko-KR" dirty="0"/>
                  <a:t>update </a:t>
                </a:r>
                <a:r>
                  <a:rPr lang="ko-KR" altLang="en-US" dirty="0"/>
                  <a:t>가능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다음 단계를 </a:t>
                </a:r>
                <a:r>
                  <a:rPr lang="en-US" altLang="ko-KR" dirty="0"/>
                  <a:t>Bootstrap</a:t>
                </a:r>
                <a:r>
                  <a:rPr lang="ko-KR" altLang="en-US" dirty="0"/>
                  <a:t>으로 추정하고 이를 이용해 학습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State Value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하기 위해 </a:t>
                </a:r>
                <a:r>
                  <a:rPr lang="en-US" altLang="ko-KR" dirty="0"/>
                  <a:t>Incremental mean </a:t>
                </a:r>
                <a:r>
                  <a:rPr lang="ko-KR" altLang="en-US" dirty="0"/>
                  <a:t>이용</a:t>
                </a:r>
                <a:endParaRPr lang="en-US" altLang="ko-KR" dirty="0"/>
              </a:p>
              <a:p>
                <a:pPr lvl="1"/>
                <a:endParaRPr lang="en-US" altLang="ko-KR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26643" y="6510536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그림 출처 </a:t>
            </a:r>
            <a:r>
              <a:rPr lang="en-US" altLang="ko-KR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: RL </a:t>
            </a:r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강의자료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3484" y="3127979"/>
            <a:ext cx="5069383" cy="33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61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MC &amp; TD Compare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869654" y="743550"/>
                <a:ext cx="8166841" cy="592581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Advantages and Disadvantages of MC &amp; TD</a:t>
                </a:r>
              </a:p>
              <a:p>
                <a:pPr lvl="1"/>
                <a:r>
                  <a:rPr lang="en-US" altLang="ko-KR" dirty="0"/>
                  <a:t>MC</a:t>
                </a:r>
              </a:p>
              <a:p>
                <a:pPr lvl="2"/>
                <a:r>
                  <a:rPr lang="en-US" altLang="ko-KR" dirty="0"/>
                  <a:t>Non-Markov environment</a:t>
                </a:r>
                <a:r>
                  <a:rPr lang="ko-KR" altLang="en-US" dirty="0"/>
                  <a:t>의 경우에 효과적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끝이 있는 </a:t>
                </a:r>
                <a:r>
                  <a:rPr lang="en-US" altLang="ko-KR" dirty="0"/>
                  <a:t>episode</a:t>
                </a:r>
                <a:r>
                  <a:rPr lang="ko-KR" altLang="en-US" dirty="0"/>
                  <a:t>만 적용 가능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en-US" altLang="ko-KR" u="sng" dirty="0"/>
                  <a:t>unbiased</a:t>
                </a:r>
                <a:r>
                  <a:rPr lang="en-US" altLang="ko-KR" dirty="0"/>
                  <a:t> estimate</a:t>
                </a:r>
              </a:p>
              <a:p>
                <a:pPr lvl="2"/>
                <a:r>
                  <a:rPr lang="en-US" altLang="ko-KR" dirty="0"/>
                  <a:t>Return</a:t>
                </a:r>
                <a:r>
                  <a:rPr lang="ko-KR" altLang="en-US" dirty="0"/>
                  <a:t>은 여러 </a:t>
                </a:r>
                <a:r>
                  <a:rPr lang="en-US" altLang="ko-KR" dirty="0"/>
                  <a:t>random action, transition, reward</a:t>
                </a:r>
                <a:r>
                  <a:rPr lang="ko-KR" altLang="en-US" dirty="0"/>
                  <a:t>에 영향 받아서 </a:t>
                </a:r>
                <a:br>
                  <a:rPr lang="en-US" altLang="ko-KR" dirty="0"/>
                </a:br>
                <a:r>
                  <a:rPr lang="en-US" altLang="ko-KR" dirty="0"/>
                  <a:t>High </a:t>
                </a:r>
                <a:r>
                  <a:rPr lang="en-US" altLang="ko-KR" u="sng" dirty="0"/>
                  <a:t>variance</a:t>
                </a:r>
              </a:p>
              <a:p>
                <a:pPr lvl="2"/>
                <a:r>
                  <a:rPr lang="ko-KR" altLang="en-US" dirty="0"/>
                  <a:t>수렴을 잘하며 초기치에 민감하지 않다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TD</a:t>
                </a:r>
              </a:p>
              <a:p>
                <a:pPr lvl="2"/>
                <a:r>
                  <a:rPr lang="en-US" altLang="ko-KR" dirty="0"/>
                  <a:t>MDP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구조를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이용해 </a:t>
                </a:r>
                <a:r>
                  <a:rPr lang="en-US" altLang="ko-KR" dirty="0"/>
                  <a:t>TD target </a:t>
                </a:r>
                <a:r>
                  <a:rPr lang="ko-KR" altLang="en-US" dirty="0"/>
                  <a:t>구성</a:t>
                </a:r>
                <a:r>
                  <a:rPr lang="en-US" altLang="ko-KR" sz="1700" dirty="0"/>
                  <a:t>(Markov environment</a:t>
                </a:r>
                <a:r>
                  <a:rPr lang="ko-KR" altLang="en-US" sz="1700" dirty="0"/>
                  <a:t>의 경우에 효과적</a:t>
                </a:r>
                <a:r>
                  <a:rPr lang="en-US" altLang="ko-KR" sz="1700" dirty="0"/>
                  <a:t>)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끝이 없는 </a:t>
                </a:r>
                <a:r>
                  <a:rPr lang="en-US" altLang="ko-KR" dirty="0"/>
                  <a:t>episode</a:t>
                </a:r>
                <a:r>
                  <a:rPr lang="ko-KR" altLang="en-US" dirty="0"/>
                  <a:t>에도 적용 가능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TD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en-US" altLang="ko-KR" u="sng" dirty="0"/>
                  <a:t>biased</a:t>
                </a:r>
                <a:r>
                  <a:rPr lang="en-US" altLang="ko-KR" dirty="0"/>
                  <a:t> estimate</a:t>
                </a:r>
              </a:p>
              <a:p>
                <a:pPr lvl="2"/>
                <a:r>
                  <a:rPr lang="en-US" altLang="ko-KR" dirty="0">
                    <a:solidFill>
                      <a:srgbClr val="C00000"/>
                    </a:solidFill>
                  </a:rPr>
                  <a:t>True TD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ko-KR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olidFill>
                      <a:srgbClr val="C00000"/>
                    </a:solidFill>
                  </a:rPr>
                  <a:t>의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 unbiased estimate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TD target</a:t>
                </a:r>
                <a:r>
                  <a:rPr lang="ko-KR" altLang="en-US" dirty="0"/>
                  <a:t>은 하나의 </a:t>
                </a:r>
                <a:r>
                  <a:rPr lang="en-US" altLang="ko-KR" dirty="0"/>
                  <a:t>random action, transition, reward</a:t>
                </a:r>
                <a:r>
                  <a:rPr lang="ko-KR" altLang="en-US" dirty="0"/>
                  <a:t>에 영향 받아서 </a:t>
                </a:r>
                <a:br>
                  <a:rPr lang="en-US" altLang="ko-KR" dirty="0"/>
                </a:br>
                <a:r>
                  <a:rPr lang="en-US" altLang="ko-KR" dirty="0"/>
                  <a:t>Row </a:t>
                </a:r>
                <a:r>
                  <a:rPr lang="en-US" altLang="ko-KR" u="sng" dirty="0"/>
                  <a:t>variance</a:t>
                </a:r>
              </a:p>
              <a:p>
                <a:pPr lvl="2"/>
                <a:r>
                  <a:rPr lang="en-US" altLang="ko-KR" dirty="0"/>
                  <a:t>MC</a:t>
                </a:r>
                <a:r>
                  <a:rPr lang="ko-KR" altLang="en-US" dirty="0"/>
                  <a:t>보다 효율적이며 초기치에 민감하다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두 방법론 모두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에 수렴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869654" y="743550"/>
                <a:ext cx="8166841" cy="5925810"/>
              </a:xfrm>
              <a:blipFill>
                <a:blip r:embed="rId2" cstate="print"/>
                <a:stretch>
                  <a:fillRect l="-822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187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MDP &amp; MC &amp; TD Backup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869654" y="743550"/>
            <a:ext cx="8166841" cy="592581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모든 상황을 아는 </a:t>
            </a:r>
            <a:r>
              <a:rPr lang="en-US" altLang="ko-KR" sz="2000" dirty="0"/>
              <a:t>MDP</a:t>
            </a:r>
          </a:p>
          <a:p>
            <a:r>
              <a:rPr lang="en-US" altLang="ko-KR" sz="2000" dirty="0"/>
              <a:t>Episode </a:t>
            </a:r>
            <a:r>
              <a:rPr lang="ko-KR" altLang="en-US" sz="2000" dirty="0"/>
              <a:t>끝의 결과물로 </a:t>
            </a:r>
            <a:r>
              <a:rPr lang="en-US" altLang="ko-KR" sz="2000" dirty="0"/>
              <a:t>update</a:t>
            </a:r>
            <a:r>
              <a:rPr lang="ko-KR" altLang="en-US" sz="2000" dirty="0"/>
              <a:t>하는 </a:t>
            </a:r>
            <a:r>
              <a:rPr lang="en-US" altLang="ko-KR" sz="2000" dirty="0"/>
              <a:t>MC</a:t>
            </a:r>
          </a:p>
          <a:p>
            <a:r>
              <a:rPr lang="ko-KR" altLang="en-US" sz="2000" dirty="0"/>
              <a:t>다음 단계 이후는 </a:t>
            </a:r>
            <a:r>
              <a:rPr lang="en-US" altLang="ko-KR" sz="2000" dirty="0"/>
              <a:t>Bootstrap</a:t>
            </a:r>
            <a:r>
              <a:rPr lang="ko-KR" altLang="en-US" sz="2000" dirty="0"/>
              <a:t>으로 </a:t>
            </a:r>
            <a:r>
              <a:rPr lang="en-US" altLang="ko-KR" sz="2000" dirty="0"/>
              <a:t>update</a:t>
            </a:r>
            <a:r>
              <a:rPr lang="ko-KR" altLang="en-US" sz="2000" dirty="0"/>
              <a:t>하는</a:t>
            </a:r>
            <a:r>
              <a:rPr lang="en-US" altLang="ko-KR" sz="2000" dirty="0"/>
              <a:t> TD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2200" y="2967906"/>
            <a:ext cx="2562805" cy="16630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2200" y="4825842"/>
            <a:ext cx="2543443" cy="17111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1030189"/>
            <a:ext cx="2562805" cy="17991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52733" y="980728"/>
            <a:ext cx="851515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MDP</a:t>
            </a:r>
            <a:endParaRPr lang="ko-KR" altLang="en-US" sz="2400" dirty="0"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331639" y="1974748"/>
          <a:ext cx="3744417" cy="1783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48139">
                  <a:extLst>
                    <a:ext uri="{9D8B030D-6E8A-4147-A177-3AD203B41FA5}">
                      <a16:colId xmlns:a16="http://schemas.microsoft.com/office/drawing/2014/main" val="2403233865"/>
                    </a:ext>
                  </a:extLst>
                </a:gridCol>
                <a:gridCol w="1200134">
                  <a:extLst>
                    <a:ext uri="{9D8B030D-6E8A-4147-A177-3AD203B41FA5}">
                      <a16:colId xmlns:a16="http://schemas.microsoft.com/office/drawing/2014/main" val="108578615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7803130"/>
                    </a:ext>
                  </a:extLst>
                </a:gridCol>
              </a:tblGrid>
              <a:tr h="44587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Sample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Bootstrap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516200"/>
                  </a:ext>
                </a:extLst>
              </a:tr>
              <a:tr h="445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MDP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81173"/>
                  </a:ext>
                </a:extLst>
              </a:tr>
              <a:tr h="445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MC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144181"/>
                  </a:ext>
                </a:extLst>
              </a:tr>
              <a:tr h="445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TD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Yoon 블랙핏 77" panose="02000503000000020003" pitchFamily="2" charset="-127"/>
                        <a:ea typeface="Yoon 블랙핏 77" panose="02000503000000020003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222411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3755" y="3874039"/>
            <a:ext cx="3135448" cy="27372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40152" y="2924944"/>
            <a:ext cx="623889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MC</a:t>
            </a:r>
            <a:endParaRPr lang="ko-KR" altLang="en-US" sz="2400" dirty="0"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0152" y="4797152"/>
            <a:ext cx="566181" cy="4616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TD</a:t>
            </a:r>
            <a:endParaRPr lang="ko-KR" altLang="en-US" sz="2400" dirty="0"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26643" y="6510536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그림 출처 </a:t>
            </a:r>
            <a:r>
              <a:rPr lang="en-US" altLang="ko-KR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: RL </a:t>
            </a:r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강의자료</a:t>
            </a:r>
          </a:p>
        </p:txBody>
      </p:sp>
    </p:spTree>
    <p:extLst>
      <p:ext uri="{BB962C8B-B14F-4D97-AF65-F5344CB8AC3E}">
        <p14:creationId xmlns:p14="http://schemas.microsoft.com/office/powerpoint/2010/main" val="1775909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7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55776" y="3058447"/>
                <a:ext cx="4032448" cy="74110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TD(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텍스트 개체 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55776" y="3058447"/>
                <a:ext cx="4032448" cy="741106"/>
              </a:xfrm>
              <a:blipFill>
                <a:blip r:embed="rId2" cstate="print"/>
                <a:stretch>
                  <a:fillRect t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702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N-step TD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n-step TD</a:t>
                </a:r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단계 앞만 봤던 </a:t>
                </a:r>
                <a:r>
                  <a:rPr lang="en-US" altLang="ko-KR" dirty="0"/>
                  <a:t>TD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n-step </a:t>
                </a:r>
                <a:r>
                  <a:rPr lang="ko-KR" altLang="en-US" dirty="0"/>
                  <a:t>후에서 </a:t>
                </a:r>
                <a:r>
                  <a:rPr lang="en-US" altLang="ko-KR" dirty="0"/>
                  <a:t>bootstrap</a:t>
                </a:r>
                <a:r>
                  <a:rPr lang="ko-KR" altLang="en-US" dirty="0"/>
                  <a:t>하는 형태로 개념 확장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k=1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k=2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marL="857250" lvl="2" indent="0">
                  <a:buNone/>
                </a:pPr>
                <a:r>
                  <a:rPr lang="en-US" altLang="ko-KR" dirty="0"/>
                  <a:t>	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en-US" altLang="ko-KR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k=n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en-US" altLang="ko-KR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k=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dirty="0"/>
                  <a:t>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∞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5616" y="1844824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844824"/>
                <a:ext cx="717312" cy="369332"/>
              </a:xfrm>
              <a:prstGeom prst="rect">
                <a:avLst/>
              </a:prstGeom>
              <a:blipFill>
                <a:blip r:embed="rId3" cstate="print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71800" y="1844824"/>
                <a:ext cx="717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844824"/>
                <a:ext cx="717312" cy="369332"/>
              </a:xfrm>
              <a:prstGeom prst="rect">
                <a:avLst/>
              </a:prstGeom>
              <a:blipFill>
                <a:blip r:embed="rId4" cstate="print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/>
          <p:cNvSpPr/>
          <p:nvPr/>
        </p:nvSpPr>
        <p:spPr>
          <a:xfrm>
            <a:off x="1289350" y="2376801"/>
            <a:ext cx="432047" cy="43204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>
            <a:stCxn id="16" idx="6"/>
            <a:endCxn id="18" idx="2"/>
          </p:cNvCxnSpPr>
          <p:nvPr/>
        </p:nvCxnSpPr>
        <p:spPr>
          <a:xfrm>
            <a:off x="1721397" y="2592825"/>
            <a:ext cx="504056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225453" y="2515848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>
            <a:stCxn id="18" idx="6"/>
            <a:endCxn id="20" idx="2"/>
          </p:cNvCxnSpPr>
          <p:nvPr/>
        </p:nvCxnSpPr>
        <p:spPr>
          <a:xfrm flipV="1">
            <a:off x="2384297" y="2592825"/>
            <a:ext cx="531520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915817" y="2376801"/>
            <a:ext cx="432047" cy="43204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/>
          <p:cNvCxnSpPr>
            <a:stCxn id="20" idx="6"/>
            <a:endCxn id="22" idx="2"/>
          </p:cNvCxnSpPr>
          <p:nvPr/>
        </p:nvCxnSpPr>
        <p:spPr>
          <a:xfrm>
            <a:off x="3347864" y="2592825"/>
            <a:ext cx="504056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851920" y="2515848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/>
          <p:cNvCxnSpPr>
            <a:stCxn id="22" idx="6"/>
            <a:endCxn id="24" idx="2"/>
          </p:cNvCxnSpPr>
          <p:nvPr/>
        </p:nvCxnSpPr>
        <p:spPr>
          <a:xfrm flipV="1">
            <a:off x="4010764" y="2592825"/>
            <a:ext cx="531520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542284" y="2376801"/>
            <a:ext cx="432047" cy="43204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>
            <a:stCxn id="24" idx="6"/>
            <a:endCxn id="26" idx="2"/>
          </p:cNvCxnSpPr>
          <p:nvPr/>
        </p:nvCxnSpPr>
        <p:spPr>
          <a:xfrm>
            <a:off x="4974331" y="2592825"/>
            <a:ext cx="504056" cy="6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5478387" y="2515848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6168751" y="2555156"/>
            <a:ext cx="72008" cy="753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6626873" y="2555156"/>
            <a:ext cx="72008" cy="753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084995" y="2555156"/>
            <a:ext cx="72008" cy="753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7677826" y="2509732"/>
            <a:ext cx="158844" cy="1661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연결선 30"/>
          <p:cNvCxnSpPr>
            <a:stCxn id="30" idx="6"/>
          </p:cNvCxnSpPr>
          <p:nvPr/>
        </p:nvCxnSpPr>
        <p:spPr>
          <a:xfrm>
            <a:off x="7836670" y="2592825"/>
            <a:ext cx="5315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368190" y="2391320"/>
            <a:ext cx="400002" cy="40000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>
            <a:stCxn id="24" idx="0"/>
          </p:cNvCxnSpPr>
          <p:nvPr/>
        </p:nvCxnSpPr>
        <p:spPr>
          <a:xfrm flipV="1">
            <a:off x="4758308" y="1988840"/>
            <a:ext cx="389756" cy="3879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148064" y="1988840"/>
            <a:ext cx="25297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6427803" y="1598744"/>
                <a:ext cx="1028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803" y="1598744"/>
                <a:ext cx="1028680" cy="369332"/>
              </a:xfrm>
              <a:prstGeom prst="rect">
                <a:avLst/>
              </a:prstGeom>
              <a:blipFill>
                <a:blip r:embed="rId5" cstate="print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7524328" y="2868886"/>
                <a:ext cx="1662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2868886"/>
                <a:ext cx="1662571" cy="369332"/>
              </a:xfrm>
              <a:prstGeom prst="rect">
                <a:avLst/>
              </a:prstGeom>
              <a:blipFill>
                <a:blip r:embed="rId6" cstate="print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01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TD(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4" name="제목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 cstate="print"/>
                <a:stretch>
                  <a:fillRect l="-1776" t="-26923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n-step TD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value update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그렇다면 적절한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?</a:t>
                </a:r>
              </a:p>
              <a:p>
                <a:pPr lvl="2"/>
                <a:r>
                  <a:rPr lang="en-US" altLang="ko-KR" dirty="0"/>
                  <a:t>Data,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여러 조건 등에 따라 다르다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Search </a:t>
                </a:r>
                <a:r>
                  <a:rPr lang="ko-KR" altLang="en-US" dirty="0"/>
                  <a:t>필요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최적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을 안 찾고 조합한다면</a:t>
                </a:r>
                <a:r>
                  <a:rPr lang="en-US" altLang="ko-KR" dirty="0"/>
                  <a:t>?</a:t>
                </a:r>
              </a:p>
              <a:p>
                <a:pPr lvl="2"/>
                <a:r>
                  <a:rPr lang="ko-KR" altLang="en-US" dirty="0"/>
                  <a:t>먼 </a:t>
                </a:r>
                <a:r>
                  <a:rPr lang="en-US" altLang="ko-KR" dirty="0"/>
                  <a:t>step</a:t>
                </a:r>
                <a:r>
                  <a:rPr lang="ko-KR" altLang="en-US" dirty="0"/>
                  <a:t>에서</a:t>
                </a:r>
                <a:r>
                  <a:rPr lang="en-US" altLang="ko-KR" dirty="0"/>
                  <a:t>(terminal</a:t>
                </a:r>
                <a:r>
                  <a:rPr lang="ko-KR" altLang="en-US" dirty="0"/>
                  <a:t>에 가까움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</a:t>
                </a:r>
                <a:r>
                  <a:rPr lang="ko-KR" altLang="en-US" dirty="0"/>
                  <a:t>을 </a:t>
                </a:r>
                <a:br>
                  <a:rPr lang="en-US" altLang="ko-KR" dirty="0"/>
                </a:br>
                <a:r>
                  <a:rPr lang="ko-KR" altLang="en-US" dirty="0"/>
                  <a:t>잘 추정</a:t>
                </a:r>
                <a:r>
                  <a:rPr lang="en-US" altLang="ko-KR" dirty="0"/>
                  <a:t>. But </a:t>
                </a:r>
                <a:r>
                  <a:rPr lang="ko-KR" altLang="en-US" dirty="0"/>
                  <a:t>감쇄 인자 적용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u="sng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u="sng" dirty="0"/>
                  <a:t>를 도입해서 가중평균 적용하자</a:t>
                </a:r>
                <a:endParaRPr lang="en-US" altLang="ko-KR" u="sng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3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5174" y="2572617"/>
            <a:ext cx="3602851" cy="3736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926643" y="6510536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그림 출처 </a:t>
            </a:r>
            <a:r>
              <a:rPr lang="en-US" altLang="ko-KR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: RL </a:t>
            </a:r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강의자료</a:t>
            </a:r>
          </a:p>
        </p:txBody>
      </p:sp>
    </p:spTree>
    <p:extLst>
      <p:ext uri="{BB962C8B-B14F-4D97-AF65-F5344CB8AC3E}">
        <p14:creationId xmlns:p14="http://schemas.microsoft.com/office/powerpoint/2010/main" val="348582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TD(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4" name="제목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 cstate="print"/>
                <a:stretch>
                  <a:fillRect l="-1776" t="-26923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TD(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value update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1]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(</a:t>
                </a:r>
                <a:r>
                  <a:rPr lang="ko-KR" altLang="en-US" dirty="0" err="1"/>
                  <a:t>무한등비급수</a:t>
                </a:r>
                <a:r>
                  <a:rPr lang="ko-KR" altLang="en-US" dirty="0"/>
                  <a:t> 공식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sum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초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항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공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비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3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5530" y="847690"/>
            <a:ext cx="2346950" cy="2725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640" y="4029239"/>
            <a:ext cx="6244753" cy="23789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26643" y="6510536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그림 출처 </a:t>
            </a:r>
            <a:r>
              <a:rPr lang="en-US" altLang="ko-KR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: RL </a:t>
            </a:r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강의자료</a:t>
            </a:r>
          </a:p>
        </p:txBody>
      </p:sp>
    </p:spTree>
    <p:extLst>
      <p:ext uri="{BB962C8B-B14F-4D97-AF65-F5344CB8AC3E}">
        <p14:creationId xmlns:p14="http://schemas.microsoft.com/office/powerpoint/2010/main" val="90933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148" y="4136911"/>
            <a:ext cx="8274346" cy="2510448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Forward-view TD(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4" name="제목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 cstate="print"/>
                <a:stretch>
                  <a:fillRect l="-1776" t="-26923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Forward-view TD(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기본적으로 현재 생각하고 있는 방법론이 </a:t>
                </a:r>
                <a:r>
                  <a:rPr lang="en-US" altLang="ko-KR" dirty="0"/>
                  <a:t>Forward-view TD(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, 2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, …, n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, …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 dirty="0"/>
                  <a:t>단계</a:t>
                </a:r>
                <a:r>
                  <a:rPr lang="en-US" altLang="ko-KR" dirty="0"/>
                  <a:t>(=terminal)</a:t>
                </a:r>
                <a:r>
                  <a:rPr lang="ko-KR" altLang="en-US" dirty="0"/>
                  <a:t>까지 가중평균</a:t>
                </a:r>
                <a:br>
                  <a:rPr lang="en-US" altLang="ko-KR" dirty="0"/>
                </a:br>
                <a:r>
                  <a:rPr lang="ko-KR" altLang="en-US" dirty="0">
                    <a:solidFill>
                      <a:srgbClr val="FF0000"/>
                    </a:solidFill>
                  </a:rPr>
                  <a:t>문제점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 dirty="0"/>
                  <a:t>단계까지 가지 않고 싶고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거기까지 가면 </a:t>
                </a:r>
                <a:r>
                  <a:rPr lang="en-US" altLang="ko-KR" dirty="0"/>
                  <a:t>MC</a:t>
                </a:r>
                <a:r>
                  <a:rPr lang="ko-KR" altLang="en-US" dirty="0"/>
                  <a:t>랑 다를 것이 없음</a:t>
                </a:r>
                <a:br>
                  <a:rPr lang="en-US" altLang="ko-KR" dirty="0"/>
                </a:br>
                <a:r>
                  <a:rPr lang="en-US" altLang="ko-KR" dirty="0"/>
                  <a:t>	          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terminal state</a:t>
                </a:r>
                <a:r>
                  <a:rPr lang="ko-KR" altLang="en-US" dirty="0"/>
                  <a:t>까지 가야 </a:t>
                </a:r>
                <a:r>
                  <a:rPr lang="en-US" altLang="ko-KR" dirty="0"/>
                  <a:t>update </a:t>
                </a:r>
                <a:r>
                  <a:rPr lang="ko-KR" altLang="en-US" dirty="0"/>
                  <a:t>가능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4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26643" y="6510536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그림 출처 </a:t>
            </a:r>
            <a:r>
              <a:rPr lang="en-US" altLang="ko-KR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: RL </a:t>
            </a:r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강의자료</a:t>
            </a:r>
          </a:p>
        </p:txBody>
      </p:sp>
    </p:spTree>
    <p:extLst>
      <p:ext uri="{BB962C8B-B14F-4D97-AF65-F5344CB8AC3E}">
        <p14:creationId xmlns:p14="http://schemas.microsoft.com/office/powerpoint/2010/main" val="280906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t="1702"/>
          <a:stretch/>
        </p:blipFill>
        <p:spPr>
          <a:xfrm>
            <a:off x="974886" y="2943140"/>
            <a:ext cx="7956376" cy="3693995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Backward-view TD(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4" name="제목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 cstate="print"/>
                <a:stretch>
                  <a:fillRect l="-1776" t="-26923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Backward-view TD(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현재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를 통해 지나온 과거의 </a:t>
                </a:r>
                <a:r>
                  <a:rPr lang="en-US" altLang="ko-KR" dirty="0"/>
                  <a:t>state</a:t>
                </a:r>
                <a:r>
                  <a:rPr lang="ko-KR" altLang="en-US" dirty="0"/>
                  <a:t>를 모두 </a:t>
                </a:r>
                <a:r>
                  <a:rPr lang="en-US" altLang="ko-KR" dirty="0"/>
                  <a:t>update</a:t>
                </a:r>
              </a:p>
              <a:p>
                <a:pPr lvl="2"/>
                <a:r>
                  <a:rPr lang="en-US" altLang="ko-KR" dirty="0"/>
                  <a:t>Keep an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eligibility trace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/>
                  <a:t>for every state s</a:t>
                </a:r>
              </a:p>
              <a:p>
                <a:pPr lvl="2"/>
                <a:r>
                  <a:rPr lang="en-US" altLang="ko-KR" dirty="0"/>
                  <a:t>Update value V(s) for every state s</a:t>
                </a:r>
              </a:p>
              <a:p>
                <a:pPr lvl="2"/>
                <a:r>
                  <a:rPr lang="en-US" altLang="ko-KR" dirty="0"/>
                  <a:t>In proportion to </a:t>
                </a:r>
                <a:r>
                  <a:rPr lang="en-US" altLang="ko-KR" u="sng" dirty="0"/>
                  <a:t>TD-error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u="sng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u="sng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u="sng" dirty="0"/>
                  <a:t>)</a:t>
                </a:r>
                <a:r>
                  <a:rPr lang="en-US" altLang="ko-KR" dirty="0"/>
                  <a:t> and </a:t>
                </a:r>
                <a:r>
                  <a:rPr lang="en-US" altLang="ko-KR" u="sng" dirty="0"/>
                  <a:t>eligibility trace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u="sng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u="sng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u="sng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u="sng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4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26643" y="6510536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그림 출처 </a:t>
            </a:r>
            <a:r>
              <a:rPr lang="en-US" altLang="ko-KR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: RL </a:t>
            </a:r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강의자료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5580112" y="2838907"/>
                <a:ext cx="3184270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838907"/>
                <a:ext cx="3184270" cy="646331"/>
              </a:xfrm>
              <a:prstGeom prst="rect">
                <a:avLst/>
              </a:prstGeom>
              <a:blipFill>
                <a:blip r:embed="rId5" cstate="print"/>
                <a:stretch>
                  <a:fillRect b="-7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27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Visual </a:t>
            </a:r>
            <a:r>
              <a:rPr lang="en-US" altLang="ko-KR" b="1" dirty="0" err="1"/>
              <a:t>QnA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952106" y="720942"/>
            <a:ext cx="8166841" cy="5925810"/>
          </a:xfrm>
        </p:spPr>
        <p:txBody>
          <a:bodyPr/>
          <a:lstStyle/>
          <a:p>
            <a:r>
              <a:rPr lang="en-US" altLang="ko-KR" dirty="0"/>
              <a:t>Dataset and Problem definition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 layer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VGGNet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(Normalized)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849E1-5978-494D-9263-2C5BD8A23D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9346" y="2492896"/>
            <a:ext cx="7812360" cy="3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098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Backward-view TD(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ko-KR" b="1" dirty="0"/>
                  <a:t>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4" name="제목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 cstate="print"/>
                <a:stretch>
                  <a:fillRect l="-1776" t="-26923" b="-5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/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Eligibility Traces</a:t>
                </a:r>
              </a:p>
              <a:p>
                <a:pPr lvl="1"/>
                <a:r>
                  <a:rPr lang="en-US" altLang="ko-KR" dirty="0"/>
                  <a:t>Bell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Light </a:t>
                </a:r>
                <a:r>
                  <a:rPr lang="ko-KR" altLang="en-US" dirty="0"/>
                  <a:t>중 어떤 것이 </a:t>
                </a:r>
                <a:r>
                  <a:rPr lang="en-US" altLang="ko-KR" dirty="0"/>
                  <a:t>shock</a:t>
                </a:r>
                <a:r>
                  <a:rPr lang="ko-KR" altLang="en-US" dirty="0"/>
                  <a:t>를 발생시켰을까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>
                    <a:solidFill>
                      <a:srgbClr val="FF0000"/>
                    </a:solidFill>
                  </a:rPr>
                  <a:t>Frequency heuristic</a:t>
                </a:r>
                <a:r>
                  <a:rPr lang="en-US" altLang="ko-KR" dirty="0"/>
                  <a:t> : </a:t>
                </a:r>
                <a:r>
                  <a:rPr lang="ko-KR" altLang="en-US" dirty="0"/>
                  <a:t>가장 많은 빈도에 비중</a:t>
                </a:r>
                <a:endParaRPr lang="en-US" altLang="ko-KR" dirty="0"/>
              </a:p>
              <a:p>
                <a:pPr lvl="1"/>
                <a:r>
                  <a:rPr lang="en-US" altLang="ko-KR" dirty="0" err="1">
                    <a:solidFill>
                      <a:srgbClr val="FF0000"/>
                    </a:solidFill>
                  </a:rPr>
                  <a:t>Recency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heuristic</a:t>
                </a:r>
                <a:r>
                  <a:rPr lang="en-US" altLang="ko-KR" dirty="0"/>
                  <a:t> : </a:t>
                </a:r>
                <a:r>
                  <a:rPr lang="ko-KR" altLang="en-US" dirty="0"/>
                  <a:t>가장 최근 시점에 비중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Eligibility traces : </a:t>
                </a:r>
                <a:r>
                  <a:rPr lang="ko-KR" altLang="en-US" dirty="0"/>
                  <a:t>위 두 개념을 조합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초기값은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으로 할당 </a:t>
                </a:r>
                <a:r>
                  <a:rPr lang="en-US" altLang="ko-KR" dirty="0"/>
                  <a:t>:</a:t>
                </a:r>
                <a:r>
                  <a:rPr lang="en-US" altLang="ko-KR" b="0" dirty="0"/>
                  <a:t> </a:t>
                </a:r>
                <a:br>
                  <a:rPr lang="en-US" altLang="ko-KR" b="0" i="1" dirty="0">
                    <a:latin typeface="Cambria Math" panose="02040503050406030204" pitchFamily="18" charset="0"/>
                  </a:rPr>
                </a:br>
                <a:r>
                  <a:rPr lang="en-US" altLang="ko-KR" b="0" i="1" dirty="0">
                    <a:latin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b="0" dirty="0"/>
                  <a:t> </a:t>
                </a:r>
              </a:p>
              <a:p>
                <a:pPr lvl="2"/>
                <a:r>
                  <a:rPr lang="en-US" altLang="ko-KR" dirty="0"/>
                  <a:t>t </a:t>
                </a:r>
                <a:r>
                  <a:rPr lang="ko-KR" altLang="en-US" dirty="0"/>
                  <a:t>시점 값은 </a:t>
                </a:r>
                <a:r>
                  <a:rPr lang="en-US" altLang="ko-KR" dirty="0"/>
                  <a:t>exponentially </a:t>
                </a:r>
                <a:r>
                  <a:rPr lang="ko-KR" altLang="en-US" dirty="0"/>
                  <a:t>감소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출현 시 증가 </a:t>
                </a:r>
                <a:r>
                  <a:rPr lang="en-US" altLang="ko-KR" dirty="0"/>
                  <a:t>: </a:t>
                </a:r>
                <a:br>
                  <a:rPr lang="en-US" altLang="ko-KR" dirty="0"/>
                </a:br>
                <a:r>
                  <a:rPr lang="en-US" altLang="ko-KR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𝛾𝜆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9" name="텍스트 개체 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3" cstate="print"/>
                <a:stretch>
                  <a:fillRect l="-1046" t="-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26643" y="6510536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그림 출처 </a:t>
            </a:r>
            <a:r>
              <a:rPr lang="en-US" altLang="ko-KR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: RL </a:t>
            </a:r>
            <a:r>
              <a:rPr lang="ko-KR" altLang="en-US" sz="9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강의자료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1904" y="636350"/>
            <a:ext cx="2976600" cy="653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1680" y="4743736"/>
            <a:ext cx="6732240" cy="142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4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Reinforcement learning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강화학습 대표주자 </a:t>
            </a:r>
            <a:r>
              <a:rPr lang="en-US" altLang="ko-KR" dirty="0"/>
              <a:t>Q-learning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2B0C0B-5FCE-42C8-AAA1-504758E083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340768"/>
            <a:ext cx="6740499" cy="51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05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Reinforcement learning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데이터 구성 및 한계점</a:t>
            </a:r>
            <a:endParaRPr lang="en-US" altLang="ko-KR" dirty="0"/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649709-4D4C-48CA-9C04-6FD6775102A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161" y="1556792"/>
            <a:ext cx="7743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41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Reinforcement learning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의 한계점</a:t>
            </a:r>
            <a:endParaRPr lang="en-US" altLang="ko-KR" dirty="0"/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76BEB9-FB55-4796-94DF-AD29C0AF0ED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476520"/>
            <a:ext cx="7353448" cy="48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28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Reinforcement learning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의 한계점 </a:t>
            </a:r>
            <a:r>
              <a:rPr lang="en-US" altLang="ko-KR" dirty="0"/>
              <a:t>-&gt; Double DQN</a:t>
            </a: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150D6-AE33-47C9-B2C0-B8AEED00CE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4906" y="1988840"/>
            <a:ext cx="7596336" cy="35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6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13641" y="700494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113641" y="1164616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3641" y="1628738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>
          <a:xfrm>
            <a:off x="113641" y="2092860"/>
            <a:ext cx="483255" cy="3119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Visual </a:t>
            </a:r>
            <a:r>
              <a:rPr lang="en-US" altLang="ko-KR" b="1" dirty="0" err="1"/>
              <a:t>QnA</a:t>
            </a:r>
            <a:endParaRPr lang="ko-KR" altLang="en-US" b="1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952106" y="720942"/>
            <a:ext cx="8166841" cy="5925810"/>
          </a:xfrm>
        </p:spPr>
        <p:txBody>
          <a:bodyPr/>
          <a:lstStyle/>
          <a:p>
            <a:r>
              <a:rPr lang="en-US" altLang="ko-KR" dirty="0"/>
              <a:t>Dataset and Problem definition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113641" y="2556982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05</a:t>
            </a:r>
            <a:endParaRPr 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113641" y="3021104"/>
            <a:ext cx="483255" cy="311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kern="12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06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85F8F7-D222-4603-8269-2A37CF5E86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366" y="2064320"/>
            <a:ext cx="7452320" cy="421514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6EDD583-E7F4-4FAC-ABAC-0C31C3F69445}"/>
              </a:ext>
            </a:extLst>
          </p:cNvPr>
          <p:cNvSpPr/>
          <p:nvPr/>
        </p:nvSpPr>
        <p:spPr>
          <a:xfrm>
            <a:off x="1475656" y="3789040"/>
            <a:ext cx="280831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C25F2A-1879-43B8-82CA-93D04C426823}"/>
              </a:ext>
            </a:extLst>
          </p:cNvPr>
          <p:cNvSpPr/>
          <p:nvPr/>
        </p:nvSpPr>
        <p:spPr>
          <a:xfrm>
            <a:off x="5953374" y="2248812"/>
            <a:ext cx="280831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5963D1-95BE-44A5-857B-95C20DF684C5}"/>
              </a:ext>
            </a:extLst>
          </p:cNvPr>
          <p:cNvSpPr/>
          <p:nvPr/>
        </p:nvSpPr>
        <p:spPr>
          <a:xfrm>
            <a:off x="1403648" y="5373216"/>
            <a:ext cx="4752528" cy="9062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22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Words>3829</Words>
  <Application>Microsoft Office PowerPoint</Application>
  <PresentationFormat>화면 슬라이드 쇼(4:3)</PresentationFormat>
  <Paragraphs>1326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84</vt:i4>
      </vt:variant>
    </vt:vector>
  </HeadingPairs>
  <TitlesOfParts>
    <vt:vector size="93" baseType="lpstr">
      <vt:lpstr>Yoon 블랙핏 77</vt:lpstr>
      <vt:lpstr>Yoon 윤고딕 520_TT</vt:lpstr>
      <vt:lpstr>Cambria Math</vt:lpstr>
      <vt:lpstr>맑은 고딕</vt:lpstr>
      <vt:lpstr>Meiryo UI</vt:lpstr>
      <vt:lpstr>Wingdings</vt:lpstr>
      <vt:lpstr>Arial</vt:lpstr>
      <vt:lpstr>Office 테마</vt:lpstr>
      <vt:lpstr>디자인 사용자 지정</vt:lpstr>
      <vt:lpstr>Visual Q&amp;A Reinforcement Learning Model-Free Prediction</vt:lpstr>
      <vt:lpstr>INDEX</vt:lpstr>
      <vt:lpstr>PowerPoint 프레젠테이션</vt:lpstr>
      <vt:lpstr>Visual QnA</vt:lpstr>
      <vt:lpstr>Visual QnA</vt:lpstr>
      <vt:lpstr>Visual QnA</vt:lpstr>
      <vt:lpstr>Visual QnA</vt:lpstr>
      <vt:lpstr>Visual QnA</vt:lpstr>
      <vt:lpstr>Visual QnA</vt:lpstr>
      <vt:lpstr>Visual QnA</vt:lpstr>
      <vt:lpstr>Sub-problems in Image QA</vt:lpstr>
      <vt:lpstr>Sub-problems in Image QA</vt:lpstr>
      <vt:lpstr>Sub-problems in Image QA</vt:lpstr>
      <vt:lpstr>Sub-problems in Image QA</vt:lpstr>
      <vt:lpstr>Sub-problems in Image QA</vt:lpstr>
      <vt:lpstr>Sub-problems in Image QA</vt:lpstr>
      <vt:lpstr>Sub-problems in Image QA</vt:lpstr>
      <vt:lpstr>Sub-problems in Image QA</vt:lpstr>
      <vt:lpstr>Sub-problems in Image QA</vt:lpstr>
      <vt:lpstr>Sub-problems in Image QA</vt:lpstr>
      <vt:lpstr>Sub-problems in Image QA</vt:lpstr>
      <vt:lpstr>Solving VQA</vt:lpstr>
      <vt:lpstr>Solving VQA</vt:lpstr>
      <vt:lpstr>PowerPoint 프레젠테이션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PowerPoint 프레젠테이션</vt:lpstr>
      <vt:lpstr>Reinforcement learning</vt:lpstr>
      <vt:lpstr>Reinforcement learning</vt:lpstr>
      <vt:lpstr>MDP review</vt:lpstr>
      <vt:lpstr>MDP review</vt:lpstr>
      <vt:lpstr>Model-free Learning introduction</vt:lpstr>
      <vt:lpstr>PowerPoint 프레젠테이션</vt:lpstr>
      <vt:lpstr>Monte-Carlo Learning in Model-free(MC)</vt:lpstr>
      <vt:lpstr>Monte-Carlo Learning in Model-free(MC)</vt:lpstr>
      <vt:lpstr>Monte-Carlo Learning in Model-free(MC)</vt:lpstr>
      <vt:lpstr>Monte-Carlo Learning in Model-free(MC)</vt:lpstr>
      <vt:lpstr>Monte-Carlo Learning in Model-free(MC)</vt:lpstr>
      <vt:lpstr>Monte-Carlo Learning in Model-free(MC)</vt:lpstr>
      <vt:lpstr>Monte-Carlo Learning in Model-free(MC)</vt:lpstr>
      <vt:lpstr>Monte-Carlo Learning in Model-free(MC)</vt:lpstr>
      <vt:lpstr>Monte-Carlo Learning in Model-free(MC)</vt:lpstr>
      <vt:lpstr>PowerPoint 프레젠테이션</vt:lpstr>
      <vt:lpstr>Temporal-Difference Learning in Model-free(TD)</vt:lpstr>
      <vt:lpstr>Temporal-Difference Learning in Model-free(TD)</vt:lpstr>
      <vt:lpstr>Temporal-Difference Learning in Model-free(TD)</vt:lpstr>
      <vt:lpstr>Temporal-Difference Learning in Model-free(TD)</vt:lpstr>
      <vt:lpstr>MC &amp; TD example</vt:lpstr>
      <vt:lpstr>MC &amp; TD example</vt:lpstr>
      <vt:lpstr>MC &amp; TD example</vt:lpstr>
      <vt:lpstr>Temporal-Difference Learning in Model-free(TD)</vt:lpstr>
      <vt:lpstr>MC &amp; TD Compare</vt:lpstr>
      <vt:lpstr>MDP &amp; MC &amp; TD Backup</vt:lpstr>
      <vt:lpstr>PowerPoint 프레젠테이션</vt:lpstr>
      <vt:lpstr>N-step TD</vt:lpstr>
      <vt:lpstr>TD(λ)</vt:lpstr>
      <vt:lpstr>TD(λ)</vt:lpstr>
      <vt:lpstr>Forward-view TD(λ)</vt:lpstr>
      <vt:lpstr>Backward-view TD(λ)</vt:lpstr>
      <vt:lpstr>Backward-view TD(λ)</vt:lpstr>
      <vt:lpstr>Reinforcement learning</vt:lpstr>
      <vt:lpstr>Reinforcement learning</vt:lpstr>
      <vt:lpstr>Reinforcement learning</vt:lpstr>
      <vt:lpstr>Reinforcement learning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deokseong</cp:lastModifiedBy>
  <cp:revision>192</cp:revision>
  <dcterms:created xsi:type="dcterms:W3CDTF">2013-09-05T09:43:46Z</dcterms:created>
  <dcterms:modified xsi:type="dcterms:W3CDTF">2017-06-28T04:10:53Z</dcterms:modified>
</cp:coreProperties>
</file>